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4" r:id="rId3"/>
    <p:sldId id="701" r:id="rId4"/>
    <p:sldId id="722" r:id="rId5"/>
    <p:sldId id="272" r:id="rId6"/>
    <p:sldId id="707" r:id="rId7"/>
    <p:sldId id="713" r:id="rId8"/>
    <p:sldId id="716" r:id="rId9"/>
    <p:sldId id="709" r:id="rId10"/>
    <p:sldId id="721" r:id="rId11"/>
    <p:sldId id="700" r:id="rId12"/>
    <p:sldId id="278" r:id="rId13"/>
    <p:sldId id="305" r:id="rId14"/>
    <p:sldId id="720" r:id="rId15"/>
    <p:sldId id="710" r:id="rId16"/>
    <p:sldId id="7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3B2"/>
    <a:srgbClr val="009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8CCEB-8A0B-BE42-902E-7B74A460F95F}" v="245" dt="2022-02-15T09:49:17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3" autoAdjust="0"/>
    <p:restoredTop sz="89577"/>
  </p:normalViewPr>
  <p:slideViewPr>
    <p:cSldViewPr snapToGrid="0">
      <p:cViewPr varScale="1">
        <p:scale>
          <a:sx n="77" d="100"/>
          <a:sy n="77" d="100"/>
        </p:scale>
        <p:origin x="19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E522E-7760-D844-9CFA-463559C1D40D}" type="datetimeFigureOut">
              <a:rPr lang="en-CH" smtClean="0"/>
              <a:t>15.02.22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77710-6C72-044F-87FE-F9601AAD8EA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7488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We’ll look at the product we created to estimate surface ocean DIC/pH, and I’ll give a brief overview of how this was achieved. </a:t>
            </a:r>
          </a:p>
          <a:p>
            <a:r>
              <a:rPr lang="en-CH" dirty="0"/>
              <a:t>Then I’ll show a quick overview of how we’ve used the dataset to detect and describe ocean extreme events. </a:t>
            </a:r>
          </a:p>
          <a:p>
            <a:r>
              <a:rPr lang="en-CH" dirty="0"/>
              <a:t>Lastly, we’ll have a look at the gaps, and future prospects.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3482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Filling historically sparse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4C4FF-6D1D-CF47-B81B-2F6379B2F8BD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738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Bottom line, we have a dataset that we can use for other applications.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7906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3158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Largely due to the phasing of the seasonal cycle of SST and H+ – in phase in the mid and low latitudes. </a:t>
            </a:r>
          </a:p>
          <a:p>
            <a:r>
              <a:rPr lang="en-CH" dirty="0"/>
              <a:t>Increasing number of events per decade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94426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Mention current work - understanding the mechanisms of compound extremes - boils down to understanding the drivers of ocean acidifcation extremes.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553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77710-6C72-044F-87FE-F9601AAD8EA2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767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Representation uncertainty is what we miss because we’re not covering an entire grid cell when we sample. I can illustrate this with the SOCAT monthly gridded data, where nearly 90% of the grid cells have only 2 days of sampling as shown in this figure –this is not taking the consecutive days into account. In highly variable regions, we’d miss a lot of information! We get a crude approximation of the representation uncertainty using a gradient approach in grid cells where enough data is present. We sep</a:t>
            </a:r>
            <a:r>
              <a:rPr lang="en-GB" dirty="0"/>
              <a:t>a</a:t>
            </a:r>
            <a:r>
              <a:rPr lang="en-CH" dirty="0"/>
              <a:t>rate this into coastal/continental-shelf and open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4C4FF-6D1D-CF47-B81B-2F6379B2F8BD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01593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4C4FF-6D1D-CF47-B81B-2F6379B2F8BD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33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1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28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7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08" y="73811"/>
            <a:ext cx="11598442" cy="72508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956771"/>
            <a:ext cx="11569566" cy="5342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8008" y="6382939"/>
            <a:ext cx="4481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-&gt;  Ocean Carbon From Space 2022 Workshop</a:t>
            </a:r>
          </a:p>
        </p:txBody>
      </p:sp>
    </p:spTree>
    <p:extLst>
      <p:ext uri="{BB962C8B-B14F-4D97-AF65-F5344CB8AC3E}">
        <p14:creationId xmlns:p14="http://schemas.microsoft.com/office/powerpoint/2010/main" val="216191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1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6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9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8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6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61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C05-65CF-4443-B5F3-1CB6F06DD354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14.jpeg"/><Relationship Id="rId9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55" y="1774371"/>
            <a:ext cx="10856925" cy="24012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chemeClr val="bg1"/>
                </a:solidFill>
                <a:latin typeface="+mn-lt"/>
              </a:rPr>
              <a:t>Compounding Ocean Acidification Extremes and Marine Heatwaves from Satellites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441" y="4558002"/>
            <a:ext cx="10768760" cy="200711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Luke Gregor, Nicolas Gruber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Environmental Physics, ETH Zürich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821" y="141317"/>
            <a:ext cx="1172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Ocean Carbon From Space 2022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D67CA-3590-BD42-B097-90BDB3156894}"/>
              </a:ext>
            </a:extLst>
          </p:cNvPr>
          <p:cNvSpPr txBox="1"/>
          <p:nvPr/>
        </p:nvSpPr>
        <p:spPr>
          <a:xfrm>
            <a:off x="7242672" y="6272367"/>
            <a:ext cx="4949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3000"/>
              </a:spcAft>
            </a:pPr>
            <a:r>
              <a:rPr lang="en-CH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Helvetica Neue Thin" panose="020B0403020202020204" pitchFamily="34" charset="0"/>
              </a:rPr>
              <a:t>Funded by ESA’s </a:t>
            </a:r>
            <a:r>
              <a:rPr lang="en-CH" sz="1600" b="1" dirty="0">
                <a:solidFill>
                  <a:schemeClr val="bg1">
                    <a:lumMod val="75000"/>
                  </a:schemeClr>
                </a:solidFill>
                <a:latin typeface="+mj-lt"/>
                <a:ea typeface="Helvetica Neue Thin" panose="020B0403020202020204" pitchFamily="34" charset="0"/>
              </a:rPr>
              <a:t>OceanSODA</a:t>
            </a:r>
            <a:r>
              <a:rPr lang="en-CH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Helvetica Neue Thin" panose="020B0403020202020204" pitchFamily="34" charset="0"/>
              </a:rPr>
              <a:t> project </a:t>
            </a:r>
            <a:br>
              <a:rPr lang="en-CH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Helvetica Neue Thin" panose="020B0403020202020204" pitchFamily="34" charset="0"/>
              </a:rPr>
            </a:br>
            <a:r>
              <a:rPr lang="en-CH" sz="1600" dirty="0">
                <a:solidFill>
                  <a:schemeClr val="bg1">
                    <a:lumMod val="75000"/>
                  </a:schemeClr>
                </a:solidFill>
                <a:latin typeface="+mj-lt"/>
                <a:ea typeface="Helvetica Neue Thin" panose="020B0403020202020204" pitchFamily="34" charset="0"/>
              </a:rPr>
              <a:t>(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Satellite Oceanographic Datasets for Acidification)</a:t>
            </a:r>
            <a:endParaRPr lang="en-CH" sz="1600" dirty="0">
              <a:solidFill>
                <a:schemeClr val="bg1">
                  <a:lumMod val="75000"/>
                </a:schemeClr>
              </a:solidFill>
              <a:latin typeface="+mj-lt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226B-958D-4E44-A529-37FBEE58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Knowledge Gaps                  Future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0C683-EA0E-3147-AD80-6D410BF1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23" y="956771"/>
            <a:ext cx="5400239" cy="5342021"/>
          </a:xfrm>
        </p:spPr>
        <p:txBody>
          <a:bodyPr>
            <a:normAutofit/>
          </a:bodyPr>
          <a:lstStyle/>
          <a:p>
            <a:pPr marL="452438" indent="-452438">
              <a:buNone/>
            </a:pPr>
            <a:r>
              <a:rPr lang="en-CH" sz="2400" b="1" dirty="0">
                <a:solidFill>
                  <a:schemeClr val="bg1">
                    <a:lumMod val="65000"/>
                  </a:schemeClr>
                </a:solidFill>
              </a:rPr>
              <a:t>Data paucity</a:t>
            </a:r>
            <a:br>
              <a:rPr lang="en-CH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H" sz="2400" dirty="0">
                <a:solidFill>
                  <a:schemeClr val="bg1">
                    <a:lumMod val="65000"/>
                  </a:schemeClr>
                </a:solidFill>
              </a:rPr>
              <a:t>SE Pacific, Indian, SO in winter. We don’t know what happens here – model simulated data for testing </a:t>
            </a:r>
          </a:p>
          <a:p>
            <a:pPr marL="452438" indent="-452438">
              <a:buNone/>
            </a:pPr>
            <a:r>
              <a:rPr lang="en-CH" sz="2400" b="1" dirty="0">
                <a:solidFill>
                  <a:schemeClr val="bg1">
                    <a:lumMod val="65000"/>
                  </a:schemeClr>
                </a:solidFill>
              </a:rPr>
              <a:t>Biological impact </a:t>
            </a:r>
            <a:r>
              <a:rPr lang="en-CH" sz="2400" dirty="0">
                <a:solidFill>
                  <a:schemeClr val="bg1">
                    <a:lumMod val="65000"/>
                  </a:schemeClr>
                </a:solidFill>
              </a:rPr>
              <a:t>of ocean acidifcation extremes on marine organisms</a:t>
            </a:r>
            <a:br>
              <a:rPr lang="en-CH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H" sz="2400" dirty="0">
                <a:solidFill>
                  <a:schemeClr val="bg1">
                    <a:lumMod val="65000"/>
                  </a:schemeClr>
                </a:solidFill>
              </a:rPr>
              <a:t>Not enough data to quantify</a:t>
            </a:r>
            <a:br>
              <a:rPr lang="en-CH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H" sz="2400" dirty="0">
                <a:solidFill>
                  <a:schemeClr val="bg1">
                    <a:lumMod val="65000"/>
                  </a:schemeClr>
                </a:solidFill>
              </a:rPr>
              <a:t>Species to ecosystem level. Existing studies have focussed on long-term changes</a:t>
            </a:r>
          </a:p>
          <a:p>
            <a:pPr marL="452438" indent="-452438">
              <a:buNone/>
            </a:pPr>
            <a:r>
              <a:rPr lang="en-CH" sz="2400" b="1" dirty="0">
                <a:solidFill>
                  <a:schemeClr val="bg1">
                    <a:lumMod val="65000"/>
                  </a:schemeClr>
                </a:solidFill>
              </a:rPr>
              <a:t>Resolution is limited </a:t>
            </a:r>
            <a:r>
              <a:rPr lang="en-CH" sz="2400" dirty="0">
                <a:solidFill>
                  <a:schemeClr val="bg1">
                    <a:lumMod val="65000"/>
                  </a:schemeClr>
                </a:solidFill>
              </a:rPr>
              <a:t>– monthly data will not capture the short, sharp extremes (&lt; 2 weeks)</a:t>
            </a:r>
          </a:p>
          <a:p>
            <a:pPr marL="452438" indent="-452438">
              <a:buNone/>
            </a:pPr>
            <a:endParaRPr lang="en-CH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F66528-3061-7D4F-9A72-6385D72DF350}"/>
              </a:ext>
            </a:extLst>
          </p:cNvPr>
          <p:cNvSpPr txBox="1">
            <a:spLocks/>
          </p:cNvSpPr>
          <p:nvPr/>
        </p:nvSpPr>
        <p:spPr>
          <a:xfrm>
            <a:off x="6336890" y="956771"/>
            <a:ext cx="5400239" cy="5342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indent="-452438">
              <a:lnSpc>
                <a:spcPct val="110000"/>
              </a:lnSpc>
              <a:buNone/>
              <a:tabLst>
                <a:tab pos="436563" algn="l"/>
              </a:tabLst>
            </a:pPr>
            <a:r>
              <a:rPr lang="en-CH" sz="2400" b="1" dirty="0">
                <a:solidFill>
                  <a:schemeClr val="tx1"/>
                </a:solidFill>
              </a:rPr>
              <a:t>1-year outlook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Product with &lt; 3-month lag. 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Resolution: weekly by ¼° 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Subsurface – proof of concept using Argo floats</a:t>
            </a:r>
          </a:p>
          <a:p>
            <a:pPr marL="452438" indent="-452438">
              <a:lnSpc>
                <a:spcPct val="110000"/>
              </a:lnSpc>
              <a:buNone/>
              <a:tabLst>
                <a:tab pos="436563" algn="l"/>
              </a:tabLst>
            </a:pPr>
            <a:r>
              <a:rPr lang="en-CH" sz="2400" b="1" dirty="0">
                <a:solidFill>
                  <a:schemeClr val="tx1"/>
                </a:solidFill>
              </a:rPr>
              <a:t>5-year outlook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Subsurface 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High resolution predictions (weeks to months)</a:t>
            </a:r>
          </a:p>
          <a:p>
            <a:pPr marL="452438" indent="-452438">
              <a:lnSpc>
                <a:spcPct val="110000"/>
              </a:lnSpc>
              <a:buNone/>
              <a:tabLst>
                <a:tab pos="436563" algn="l"/>
              </a:tabLst>
            </a:pPr>
            <a:r>
              <a:rPr lang="en-CH" sz="2400" b="1" dirty="0">
                <a:solidFill>
                  <a:schemeClr val="tx1"/>
                </a:solidFill>
              </a:rPr>
              <a:t>10-year outlook</a:t>
            </a:r>
          </a:p>
          <a:p>
            <a:pPr marL="452438" indent="-176213">
              <a:spcBef>
                <a:spcPts val="0"/>
              </a:spcBef>
              <a:buFont typeface="System Font Regular"/>
              <a:buChar char="-"/>
              <a:tabLst>
                <a:tab pos="436563" algn="l"/>
              </a:tabLst>
            </a:pPr>
            <a:r>
              <a:rPr lang="en-CH" sz="2400" dirty="0">
                <a:solidFill>
                  <a:schemeClr val="tx1"/>
                </a:solidFill>
              </a:rPr>
              <a:t>A NRT “digital twin” of ocean acidification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E6E09-850F-FB47-A850-3B933E6BE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933" y="2393625"/>
            <a:ext cx="7509387" cy="378793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5FCDE4-BA55-FD4B-AFE6-7BB1A468C98B}"/>
              </a:ext>
            </a:extLst>
          </p:cNvPr>
          <p:cNvSpPr txBox="1"/>
          <p:nvPr/>
        </p:nvSpPr>
        <p:spPr>
          <a:xfrm>
            <a:off x="9321727" y="6488668"/>
            <a:ext cx="28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7221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A0F0E2-95B9-8A4B-B0BB-FE685CFC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</a:t>
            </a:r>
            <a:r>
              <a:rPr lang="en-GB" dirty="0" err="1"/>
              <a:t>GRaCER</a:t>
            </a:r>
            <a:r>
              <a:rPr lang="en-GB" dirty="0"/>
              <a:t> algorithm</a:t>
            </a:r>
          </a:p>
        </p:txBody>
      </p:sp>
      <p:pic>
        <p:nvPicPr>
          <p:cNvPr id="6" name="Content Placeholder 5" descr="A picture containing photo, sitting, television, sign&#10;&#10;Description automatically generated">
            <a:extLst>
              <a:ext uri="{FF2B5EF4-FFF2-40B4-BE49-F238E27FC236}">
                <a16:creationId xmlns:a16="http://schemas.microsoft.com/office/drawing/2014/main" id="{272AF2F0-97CB-3842-B92E-AACC6E0EF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499" y="2050025"/>
            <a:ext cx="10193002" cy="3497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1C519-1D0E-1445-978D-63E0A85CA3BA}"/>
              </a:ext>
            </a:extLst>
          </p:cNvPr>
          <p:cNvSpPr txBox="1"/>
          <p:nvPr/>
        </p:nvSpPr>
        <p:spPr>
          <a:xfrm>
            <a:off x="3554927" y="5796140"/>
            <a:ext cx="492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Geospatial Random Cluster Ensemble – Regression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3667FA-C79A-0042-BE57-289A4F19D8C1}"/>
              </a:ext>
            </a:extLst>
          </p:cNvPr>
          <p:cNvGrpSpPr/>
          <p:nvPr/>
        </p:nvGrpSpPr>
        <p:grpSpPr>
          <a:xfrm>
            <a:off x="1230085" y="2143633"/>
            <a:ext cx="7806229" cy="2627638"/>
            <a:chOff x="1230085" y="2143633"/>
            <a:chExt cx="7806229" cy="26276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73DD21-ED98-124E-BF7E-B2E53BBE5AC6}"/>
                </a:ext>
              </a:extLst>
            </p:cNvPr>
            <p:cNvSpPr/>
            <p:nvPr/>
          </p:nvSpPr>
          <p:spPr>
            <a:xfrm>
              <a:off x="5627914" y="2253343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7F0351-6DB3-7B46-959E-585629101024}"/>
                </a:ext>
              </a:extLst>
            </p:cNvPr>
            <p:cNvSpPr/>
            <p:nvPr/>
          </p:nvSpPr>
          <p:spPr>
            <a:xfrm>
              <a:off x="1240971" y="2253343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1EA922-5C09-D84C-8B51-EDE14566D0F5}"/>
                </a:ext>
              </a:extLst>
            </p:cNvPr>
            <p:cNvSpPr/>
            <p:nvPr/>
          </p:nvSpPr>
          <p:spPr>
            <a:xfrm>
              <a:off x="5627914" y="3396342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5D6E77-714C-4E4D-B44B-08ED7EAD5DB7}"/>
                </a:ext>
              </a:extLst>
            </p:cNvPr>
            <p:cNvSpPr/>
            <p:nvPr/>
          </p:nvSpPr>
          <p:spPr>
            <a:xfrm>
              <a:off x="1240971" y="3396342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8FF867-A690-B644-9634-EEFEB272F846}"/>
                </a:ext>
              </a:extLst>
            </p:cNvPr>
            <p:cNvSpPr/>
            <p:nvPr/>
          </p:nvSpPr>
          <p:spPr>
            <a:xfrm>
              <a:off x="5617028" y="4499129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2B9052-25E6-0E4D-A4F8-30736F566211}"/>
                </a:ext>
              </a:extLst>
            </p:cNvPr>
            <p:cNvSpPr/>
            <p:nvPr/>
          </p:nvSpPr>
          <p:spPr>
            <a:xfrm>
              <a:off x="1230085" y="4499129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6241F5-58AA-F146-8B89-94CA37B039DF}"/>
                </a:ext>
              </a:extLst>
            </p:cNvPr>
            <p:cNvSpPr/>
            <p:nvPr/>
          </p:nvSpPr>
          <p:spPr>
            <a:xfrm>
              <a:off x="8785942" y="3346945"/>
              <a:ext cx="250372" cy="27214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7D853D-F8A4-E149-8214-3A893F1A03C4}"/>
                </a:ext>
              </a:extLst>
            </p:cNvPr>
            <p:cNvSpPr/>
            <p:nvPr/>
          </p:nvSpPr>
          <p:spPr>
            <a:xfrm>
              <a:off x="3383728" y="2143633"/>
              <a:ext cx="286485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1961B0-F407-FE4E-B938-445EC3363941}"/>
                </a:ext>
              </a:extLst>
            </p:cNvPr>
            <p:cNvSpPr/>
            <p:nvPr/>
          </p:nvSpPr>
          <p:spPr>
            <a:xfrm>
              <a:off x="3375562" y="3292078"/>
              <a:ext cx="286485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50D8A3-29B3-AA42-BCE1-37939373E1ED}"/>
                </a:ext>
              </a:extLst>
            </p:cNvPr>
            <p:cNvSpPr/>
            <p:nvPr/>
          </p:nvSpPr>
          <p:spPr>
            <a:xfrm>
              <a:off x="3360959" y="4414519"/>
              <a:ext cx="286485" cy="273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13D940-B421-A449-AB61-15CDEA0037DE}"/>
              </a:ext>
            </a:extLst>
          </p:cNvPr>
          <p:cNvSpPr txBox="1"/>
          <p:nvPr/>
        </p:nvSpPr>
        <p:spPr>
          <a:xfrm>
            <a:off x="925759" y="1542771"/>
            <a:ext cx="2455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/>
              <a:t>Biogeochemical province</a:t>
            </a:r>
          </a:p>
          <a:p>
            <a:pPr algn="ctr"/>
            <a:r>
              <a:rPr lang="en-CH" sz="1600" dirty="0"/>
              <a:t>Clusters (with randomness)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BF851-F496-574D-A8FA-339752FACFFA}"/>
              </a:ext>
            </a:extLst>
          </p:cNvPr>
          <p:cNvSpPr txBox="1"/>
          <p:nvPr/>
        </p:nvSpPr>
        <p:spPr>
          <a:xfrm>
            <a:off x="3380856" y="1524649"/>
            <a:ext cx="1221142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CH" sz="1600" dirty="0"/>
              <a:t>Regression</a:t>
            </a:r>
            <a:br>
              <a:rPr lang="en-CH" sz="1600" dirty="0"/>
            </a:br>
            <a:r>
              <a:rPr lang="en-CH" sz="1600" dirty="0"/>
              <a:t>FFNN / GBM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C7DED-CF5E-5940-ADCB-40ACB49EABCB}"/>
              </a:ext>
            </a:extLst>
          </p:cNvPr>
          <p:cNvSpPr txBox="1"/>
          <p:nvPr/>
        </p:nvSpPr>
        <p:spPr>
          <a:xfrm>
            <a:off x="5627914" y="1771169"/>
            <a:ext cx="1830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/>
              <a:t>Ensemble members</a:t>
            </a:r>
          </a:p>
        </p:txBody>
      </p:sp>
    </p:spTree>
    <p:extLst>
      <p:ext uri="{BB962C8B-B14F-4D97-AF65-F5344CB8AC3E}">
        <p14:creationId xmlns:p14="http://schemas.microsoft.com/office/powerpoint/2010/main" val="280241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DD0B28-45B8-204F-BEC4-65A2ED273B5A}"/>
              </a:ext>
            </a:extLst>
          </p:cNvPr>
          <p:cNvSpPr/>
          <p:nvPr/>
        </p:nvSpPr>
        <p:spPr>
          <a:xfrm>
            <a:off x="0" y="6224487"/>
            <a:ext cx="5220929" cy="63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810D3E-6394-8D46-A67B-F116019E8A97}"/>
              </a:ext>
            </a:extLst>
          </p:cNvPr>
          <p:cNvGrpSpPr/>
          <p:nvPr/>
        </p:nvGrpSpPr>
        <p:grpSpPr>
          <a:xfrm>
            <a:off x="4396910" y="855406"/>
            <a:ext cx="3452655" cy="5996791"/>
            <a:chOff x="4396910" y="-16906"/>
            <a:chExt cx="3452655" cy="686910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EB14718-C9AD-9345-9DF3-61BB627EF879}"/>
                </a:ext>
              </a:extLst>
            </p:cNvPr>
            <p:cNvCxnSpPr>
              <a:cxnSpLocks/>
            </p:cNvCxnSpPr>
            <p:nvPr/>
          </p:nvCxnSpPr>
          <p:spPr>
            <a:xfrm>
              <a:off x="7849565" y="-5803"/>
              <a:ext cx="0" cy="6858000"/>
            </a:xfrm>
            <a:prstGeom prst="line">
              <a:avLst/>
            </a:prstGeom>
            <a:ln w="1111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75CB11B-77D3-8849-AC08-1383B87883D3}"/>
                </a:ext>
              </a:extLst>
            </p:cNvPr>
            <p:cNvCxnSpPr>
              <a:cxnSpLocks/>
            </p:cNvCxnSpPr>
            <p:nvPr/>
          </p:nvCxnSpPr>
          <p:spPr>
            <a:xfrm>
              <a:off x="4396910" y="-16906"/>
              <a:ext cx="0" cy="6858000"/>
            </a:xfrm>
            <a:prstGeom prst="line">
              <a:avLst/>
            </a:prstGeom>
            <a:ln w="1111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F9EE7FC-D173-5645-A747-00487D016BDB}"/>
              </a:ext>
            </a:extLst>
          </p:cNvPr>
          <p:cNvSpPr/>
          <p:nvPr/>
        </p:nvSpPr>
        <p:spPr>
          <a:xfrm>
            <a:off x="8173163" y="5273495"/>
            <a:ext cx="3787040" cy="1515022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F5D3C66C-00EB-2F4F-83A2-78C09D8DA8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5" y="5576149"/>
            <a:ext cx="3230911" cy="115784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D611BBE-41A0-4B46-AD05-A18D55B01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814" y="881813"/>
            <a:ext cx="2336473" cy="114335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304418E-5D3D-F343-936F-8BD14C93A3AF}"/>
              </a:ext>
            </a:extLst>
          </p:cNvPr>
          <p:cNvGrpSpPr/>
          <p:nvPr/>
        </p:nvGrpSpPr>
        <p:grpSpPr>
          <a:xfrm>
            <a:off x="10383863" y="2370672"/>
            <a:ext cx="1394475" cy="3115127"/>
            <a:chOff x="7280400" y="2004736"/>
            <a:chExt cx="1394475" cy="311512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1489FCC-6CF8-304A-9907-C4FAD6E9664C}"/>
                </a:ext>
              </a:extLst>
            </p:cNvPr>
            <p:cNvSpPr/>
            <p:nvPr/>
          </p:nvSpPr>
          <p:spPr>
            <a:xfrm>
              <a:off x="7280400" y="2004736"/>
              <a:ext cx="1394475" cy="3115127"/>
            </a:xfrm>
            <a:prstGeom prst="roundRect">
              <a:avLst>
                <a:gd name="adj" fmla="val 449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BD2F17-6C8D-FE45-B532-B9C5043DC256}"/>
                </a:ext>
              </a:extLst>
            </p:cNvPr>
            <p:cNvSpPr txBox="1"/>
            <p:nvPr/>
          </p:nvSpPr>
          <p:spPr>
            <a:xfrm>
              <a:off x="7430868" y="2298646"/>
              <a:ext cx="1093533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Ω</a:t>
              </a:r>
              <a:r>
                <a:rPr lang="en-CH" sz="2400" baseline="-250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Ca/Ar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8EBFC-72D5-1C48-A8AF-76E0B14AF09C}"/>
                </a:ext>
              </a:extLst>
            </p:cNvPr>
            <p:cNvSpPr txBox="1"/>
            <p:nvPr/>
          </p:nvSpPr>
          <p:spPr>
            <a:xfrm>
              <a:off x="7581338" y="3269468"/>
              <a:ext cx="792591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pH</a:t>
              </a:r>
              <a:endPara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9BC3F0-7FF2-A04A-B003-61632F5676E1}"/>
                </a:ext>
              </a:extLst>
            </p:cNvPr>
            <p:cNvSpPr txBox="1"/>
            <p:nvPr/>
          </p:nvSpPr>
          <p:spPr>
            <a:xfrm>
              <a:off x="7581342" y="4258620"/>
              <a:ext cx="792590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DIC</a:t>
              </a:r>
              <a:endPara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78739B-D7B7-E243-8DB4-340EE7E1E9CD}"/>
              </a:ext>
            </a:extLst>
          </p:cNvPr>
          <p:cNvGrpSpPr/>
          <p:nvPr/>
        </p:nvGrpSpPr>
        <p:grpSpPr>
          <a:xfrm>
            <a:off x="65602" y="2747349"/>
            <a:ext cx="3639119" cy="2190246"/>
            <a:chOff x="-3763" y="2643273"/>
            <a:chExt cx="3639119" cy="2190246"/>
          </a:xfrm>
        </p:grpSpPr>
        <p:pic>
          <p:nvPicPr>
            <p:cNvPr id="1026" name="Picture 2" descr="MODIS Aerosol Optical Depth — CMAP">
              <a:extLst>
                <a:ext uri="{FF2B5EF4-FFF2-40B4-BE49-F238E27FC236}">
                  <a16:creationId xmlns:a16="http://schemas.microsoft.com/office/drawing/2014/main" id="{80BB07D1-C1E0-1548-B155-F3DBA6353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3" y="2643273"/>
              <a:ext cx="894665" cy="89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page1image45927472">
              <a:extLst>
                <a:ext uri="{FF2B5EF4-FFF2-40B4-BE49-F238E27FC236}">
                  <a16:creationId xmlns:a16="http://schemas.microsoft.com/office/drawing/2014/main" id="{35B65322-7673-9C40-AC4F-DB48ED2FC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0175" y="3147146"/>
              <a:ext cx="1674788" cy="101388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page1image45929136">
              <a:extLst>
                <a:ext uri="{FF2B5EF4-FFF2-40B4-BE49-F238E27FC236}">
                  <a16:creationId xmlns:a16="http://schemas.microsoft.com/office/drawing/2014/main" id="{ABA56CC2-3CA4-FB49-8024-A83929EF5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481" y="3824160"/>
              <a:ext cx="1674788" cy="100935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" descr="page1image45932464">
              <a:extLst>
                <a:ext uri="{FF2B5EF4-FFF2-40B4-BE49-F238E27FC236}">
                  <a16:creationId xmlns:a16="http://schemas.microsoft.com/office/drawing/2014/main" id="{205F3ED9-CB6C-2040-BE4C-19737FC04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02755" y="3546495"/>
              <a:ext cx="1675167" cy="100320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E472C6-3C19-D84F-9051-2ADAD169256E}"/>
                </a:ext>
              </a:extLst>
            </p:cNvPr>
            <p:cNvSpPr txBox="1"/>
            <p:nvPr/>
          </p:nvSpPr>
          <p:spPr>
            <a:xfrm>
              <a:off x="909673" y="2818497"/>
              <a:ext cx="2725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chemeClr val="bg1">
                      <a:lumMod val="65000"/>
                    </a:schemeClr>
                  </a:solidFill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SST, CHL-a, SSS, MLD, +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C8804D-D7C2-D74E-8E19-762CC2C53D33}"/>
              </a:ext>
            </a:extLst>
          </p:cNvPr>
          <p:cNvSpPr txBox="1"/>
          <p:nvPr/>
        </p:nvSpPr>
        <p:spPr>
          <a:xfrm>
            <a:off x="7186223" y="4098308"/>
            <a:ext cx="271625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CH" sz="1400" dirty="0">
              <a:solidFill>
                <a:schemeClr val="bg1">
                  <a:lumMod val="65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CH" sz="1400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Merbach et al. (1973) </a:t>
            </a:r>
          </a:p>
          <a:p>
            <a:r>
              <a:rPr lang="en-CH" sz="1400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refit by Dickson and Millero (1987)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19DFDA-025B-4C43-A3D4-7B83CBDB60A0}"/>
              </a:ext>
            </a:extLst>
          </p:cNvPr>
          <p:cNvSpPr txBox="1"/>
          <p:nvPr/>
        </p:nvSpPr>
        <p:spPr>
          <a:xfrm>
            <a:off x="1239109" y="2043275"/>
            <a:ext cx="3547216" cy="817431"/>
          </a:xfrm>
          <a:prstGeom prst="rightArrow">
            <a:avLst>
              <a:gd name="adj1" fmla="val 39836"/>
              <a:gd name="adj2" fmla="val 53994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MACHINE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73D7C-6812-1A41-B2DA-63849893C3C1}"/>
              </a:ext>
            </a:extLst>
          </p:cNvPr>
          <p:cNvSpPr txBox="1"/>
          <p:nvPr/>
        </p:nvSpPr>
        <p:spPr>
          <a:xfrm>
            <a:off x="7232523" y="3125085"/>
            <a:ext cx="2395929" cy="144919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pyCO2SYS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3CFEFF-4EC5-C849-98B2-C7575146CEC9}"/>
              </a:ext>
            </a:extLst>
          </p:cNvPr>
          <p:cNvSpPr txBox="1"/>
          <p:nvPr/>
        </p:nvSpPr>
        <p:spPr>
          <a:xfrm>
            <a:off x="1239109" y="4986825"/>
            <a:ext cx="3547216" cy="817431"/>
          </a:xfrm>
          <a:prstGeom prst="rightArrow">
            <a:avLst>
              <a:gd name="adj1" fmla="val 39836"/>
              <a:gd name="adj2" fmla="val 53994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MACHINE LEARNING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40A2B9-6023-4E4F-A62A-6F292536FC87}"/>
              </a:ext>
            </a:extLst>
          </p:cNvPr>
          <p:cNvGrpSpPr/>
          <p:nvPr/>
        </p:nvGrpSpPr>
        <p:grpSpPr>
          <a:xfrm>
            <a:off x="3197912" y="4108235"/>
            <a:ext cx="7541511" cy="2582871"/>
            <a:chOff x="3234520" y="4027990"/>
            <a:chExt cx="7541511" cy="258287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851784-78D6-D843-9247-0D7132801066}"/>
                </a:ext>
              </a:extLst>
            </p:cNvPr>
            <p:cNvSpPr/>
            <p:nvPr/>
          </p:nvSpPr>
          <p:spPr>
            <a:xfrm>
              <a:off x="3234520" y="5044740"/>
              <a:ext cx="7541511" cy="1566121"/>
            </a:xfrm>
            <a:custGeom>
              <a:avLst/>
              <a:gdLst>
                <a:gd name="connsiteX0" fmla="*/ 4016416 w 4016416"/>
                <a:gd name="connsiteY0" fmla="*/ 0 h 783694"/>
                <a:gd name="connsiteX1" fmla="*/ 2442259 w 4016416"/>
                <a:gd name="connsiteY1" fmla="*/ 775504 h 783694"/>
                <a:gd name="connsiteX2" fmla="*/ 0 w 4016416"/>
                <a:gd name="connsiteY2" fmla="*/ 428263 h 783694"/>
                <a:gd name="connsiteX3" fmla="*/ 0 w 4016416"/>
                <a:gd name="connsiteY3" fmla="*/ 428263 h 783694"/>
                <a:gd name="connsiteX0" fmla="*/ 4016416 w 4016416"/>
                <a:gd name="connsiteY0" fmla="*/ 0 h 641718"/>
                <a:gd name="connsiteX1" fmla="*/ 2099785 w 4016416"/>
                <a:gd name="connsiteY1" fmla="*/ 641718 h 641718"/>
                <a:gd name="connsiteX2" fmla="*/ 0 w 4016416"/>
                <a:gd name="connsiteY2" fmla="*/ 428263 h 641718"/>
                <a:gd name="connsiteX3" fmla="*/ 0 w 4016416"/>
                <a:gd name="connsiteY3" fmla="*/ 428263 h 641718"/>
                <a:gd name="connsiteX0" fmla="*/ 4016416 w 4016416"/>
                <a:gd name="connsiteY0" fmla="*/ 0 h 641782"/>
                <a:gd name="connsiteX1" fmla="*/ 2099785 w 4016416"/>
                <a:gd name="connsiteY1" fmla="*/ 641718 h 641782"/>
                <a:gd name="connsiteX2" fmla="*/ 0 w 4016416"/>
                <a:gd name="connsiteY2" fmla="*/ 428263 h 641782"/>
                <a:gd name="connsiteX3" fmla="*/ 0 w 4016416"/>
                <a:gd name="connsiteY3" fmla="*/ 428263 h 641782"/>
                <a:gd name="connsiteX0" fmla="*/ 4016416 w 4016416"/>
                <a:gd name="connsiteY0" fmla="*/ 0 h 643908"/>
                <a:gd name="connsiteX1" fmla="*/ 2099785 w 4016416"/>
                <a:gd name="connsiteY1" fmla="*/ 641718 h 643908"/>
                <a:gd name="connsiteX2" fmla="*/ 0 w 4016416"/>
                <a:gd name="connsiteY2" fmla="*/ 428263 h 643908"/>
                <a:gd name="connsiteX3" fmla="*/ 0 w 4016416"/>
                <a:gd name="connsiteY3" fmla="*/ 428263 h 643908"/>
                <a:gd name="connsiteX0" fmla="*/ 4016416 w 4016416"/>
                <a:gd name="connsiteY0" fmla="*/ 0 h 643908"/>
                <a:gd name="connsiteX1" fmla="*/ 2099785 w 4016416"/>
                <a:gd name="connsiteY1" fmla="*/ 641718 h 643908"/>
                <a:gd name="connsiteX2" fmla="*/ 0 w 4016416"/>
                <a:gd name="connsiteY2" fmla="*/ 428263 h 643908"/>
                <a:gd name="connsiteX3" fmla="*/ 156433 w 4016416"/>
                <a:gd name="connsiteY3" fmla="*/ 509511 h 643908"/>
                <a:gd name="connsiteX0" fmla="*/ 4016416 w 4016416"/>
                <a:gd name="connsiteY0" fmla="*/ 0 h 643908"/>
                <a:gd name="connsiteX1" fmla="*/ 2099785 w 4016416"/>
                <a:gd name="connsiteY1" fmla="*/ 641718 h 643908"/>
                <a:gd name="connsiteX2" fmla="*/ 0 w 4016416"/>
                <a:gd name="connsiteY2" fmla="*/ 428263 h 643908"/>
                <a:gd name="connsiteX0" fmla="*/ 3920150 w 3920150"/>
                <a:gd name="connsiteY0" fmla="*/ 0 h 705013"/>
                <a:gd name="connsiteX1" fmla="*/ 2003519 w 3920150"/>
                <a:gd name="connsiteY1" fmla="*/ 641718 h 705013"/>
                <a:gd name="connsiteX2" fmla="*/ 0 w 3920150"/>
                <a:gd name="connsiteY2" fmla="*/ 499952 h 705013"/>
                <a:gd name="connsiteX0" fmla="*/ 3920150 w 3920150"/>
                <a:gd name="connsiteY0" fmla="*/ 0 h 673552"/>
                <a:gd name="connsiteX1" fmla="*/ 2003519 w 3920150"/>
                <a:gd name="connsiteY1" fmla="*/ 641718 h 673552"/>
                <a:gd name="connsiteX2" fmla="*/ 0 w 3920150"/>
                <a:gd name="connsiteY2" fmla="*/ 499952 h 673552"/>
                <a:gd name="connsiteX0" fmla="*/ 3920150 w 3920150"/>
                <a:gd name="connsiteY0" fmla="*/ 0 h 641932"/>
                <a:gd name="connsiteX1" fmla="*/ 2003519 w 3920150"/>
                <a:gd name="connsiteY1" fmla="*/ 641718 h 641932"/>
                <a:gd name="connsiteX2" fmla="*/ 0 w 3920150"/>
                <a:gd name="connsiteY2" fmla="*/ 499952 h 641932"/>
                <a:gd name="connsiteX0" fmla="*/ 3920150 w 3920150"/>
                <a:gd name="connsiteY0" fmla="*/ 0 h 646666"/>
                <a:gd name="connsiteX1" fmla="*/ 1618454 w 3920150"/>
                <a:gd name="connsiteY1" fmla="*/ 646498 h 646666"/>
                <a:gd name="connsiteX2" fmla="*/ 0 w 3920150"/>
                <a:gd name="connsiteY2" fmla="*/ 499952 h 646666"/>
                <a:gd name="connsiteX0" fmla="*/ 3920150 w 3920150"/>
                <a:gd name="connsiteY0" fmla="*/ 0 h 646666"/>
                <a:gd name="connsiteX1" fmla="*/ 1618454 w 3920150"/>
                <a:gd name="connsiteY1" fmla="*/ 646498 h 646666"/>
                <a:gd name="connsiteX2" fmla="*/ 0 w 3920150"/>
                <a:gd name="connsiteY2" fmla="*/ 499952 h 64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0150" h="646666">
                  <a:moveTo>
                    <a:pt x="3920150" y="0"/>
                  </a:moveTo>
                  <a:cubicBezTo>
                    <a:pt x="3497856" y="438091"/>
                    <a:pt x="2295879" y="644421"/>
                    <a:pt x="1618454" y="646498"/>
                  </a:cubicBezTo>
                  <a:cubicBezTo>
                    <a:pt x="941029" y="648575"/>
                    <a:pt x="603662" y="633235"/>
                    <a:pt x="0" y="499952"/>
                  </a:cubicBezTo>
                </a:path>
              </a:pathLst>
            </a:custGeom>
            <a:noFill/>
            <a:ln w="34925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3B775BC-C0DF-F94A-B78C-0D39812BC3F5}"/>
                </a:ext>
              </a:extLst>
            </p:cNvPr>
            <p:cNvSpPr/>
            <p:nvPr/>
          </p:nvSpPr>
          <p:spPr>
            <a:xfrm>
              <a:off x="9931078" y="4027990"/>
              <a:ext cx="798654" cy="1701478"/>
            </a:xfrm>
            <a:custGeom>
              <a:avLst/>
              <a:gdLst>
                <a:gd name="connsiteX0" fmla="*/ 798654 w 798654"/>
                <a:gd name="connsiteY0" fmla="*/ 0 h 1701478"/>
                <a:gd name="connsiteX1" fmla="*/ 370390 w 798654"/>
                <a:gd name="connsiteY1" fmla="*/ 1192192 h 1701478"/>
                <a:gd name="connsiteX2" fmla="*/ 0 w 798654"/>
                <a:gd name="connsiteY2" fmla="*/ 1701478 h 170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8654" h="1701478">
                  <a:moveTo>
                    <a:pt x="798654" y="0"/>
                  </a:moveTo>
                  <a:cubicBezTo>
                    <a:pt x="651076" y="454306"/>
                    <a:pt x="503499" y="908612"/>
                    <a:pt x="370390" y="1192192"/>
                  </a:cubicBezTo>
                  <a:cubicBezTo>
                    <a:pt x="237281" y="1475772"/>
                    <a:pt x="127321" y="1585731"/>
                    <a:pt x="0" y="1701478"/>
                  </a:cubicBezTo>
                </a:path>
              </a:pathLst>
            </a:custGeom>
            <a:noFill/>
            <a:ln w="3492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DB6A0C6-265F-C942-8E51-EB4F439F30F0}"/>
              </a:ext>
            </a:extLst>
          </p:cNvPr>
          <p:cNvSpPr txBox="1"/>
          <p:nvPr/>
        </p:nvSpPr>
        <p:spPr>
          <a:xfrm>
            <a:off x="3326020" y="1126154"/>
            <a:ext cx="33027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PREDICTION  UNCERTAINTY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T</a:t>
            </a:r>
            <a:r>
              <a:rPr lang="en-CH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est subset RMSE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FD262E7-DFA4-3844-A1B4-18F3F5F93B77}"/>
              </a:ext>
            </a:extLst>
          </p:cNvPr>
          <p:cNvSpPr/>
          <p:nvPr/>
        </p:nvSpPr>
        <p:spPr>
          <a:xfrm>
            <a:off x="3225287" y="1447900"/>
            <a:ext cx="2999828" cy="729072"/>
          </a:xfrm>
          <a:custGeom>
            <a:avLst/>
            <a:gdLst>
              <a:gd name="connsiteX0" fmla="*/ 4016416 w 4016416"/>
              <a:gd name="connsiteY0" fmla="*/ 0 h 783694"/>
              <a:gd name="connsiteX1" fmla="*/ 2442259 w 4016416"/>
              <a:gd name="connsiteY1" fmla="*/ 775504 h 783694"/>
              <a:gd name="connsiteX2" fmla="*/ 0 w 4016416"/>
              <a:gd name="connsiteY2" fmla="*/ 428263 h 783694"/>
              <a:gd name="connsiteX3" fmla="*/ 0 w 4016416"/>
              <a:gd name="connsiteY3" fmla="*/ 428263 h 783694"/>
              <a:gd name="connsiteX0" fmla="*/ 4016416 w 4016416"/>
              <a:gd name="connsiteY0" fmla="*/ 0 h 641718"/>
              <a:gd name="connsiteX1" fmla="*/ 2099785 w 4016416"/>
              <a:gd name="connsiteY1" fmla="*/ 641718 h 641718"/>
              <a:gd name="connsiteX2" fmla="*/ 0 w 4016416"/>
              <a:gd name="connsiteY2" fmla="*/ 428263 h 641718"/>
              <a:gd name="connsiteX3" fmla="*/ 0 w 4016416"/>
              <a:gd name="connsiteY3" fmla="*/ 428263 h 641718"/>
              <a:gd name="connsiteX0" fmla="*/ 4016416 w 4016416"/>
              <a:gd name="connsiteY0" fmla="*/ 0 h 641782"/>
              <a:gd name="connsiteX1" fmla="*/ 2099785 w 4016416"/>
              <a:gd name="connsiteY1" fmla="*/ 641718 h 641782"/>
              <a:gd name="connsiteX2" fmla="*/ 0 w 4016416"/>
              <a:gd name="connsiteY2" fmla="*/ 428263 h 641782"/>
              <a:gd name="connsiteX3" fmla="*/ 0 w 4016416"/>
              <a:gd name="connsiteY3" fmla="*/ 428263 h 641782"/>
              <a:gd name="connsiteX0" fmla="*/ 4016416 w 4016416"/>
              <a:gd name="connsiteY0" fmla="*/ 0 h 442133"/>
              <a:gd name="connsiteX1" fmla="*/ 998741 w 4016416"/>
              <a:gd name="connsiteY1" fmla="*/ 278492 h 442133"/>
              <a:gd name="connsiteX2" fmla="*/ 0 w 4016416"/>
              <a:gd name="connsiteY2" fmla="*/ 428263 h 442133"/>
              <a:gd name="connsiteX3" fmla="*/ 0 w 4016416"/>
              <a:gd name="connsiteY3" fmla="*/ 428263 h 442133"/>
              <a:gd name="connsiteX0" fmla="*/ 4016416 w 4016416"/>
              <a:gd name="connsiteY0" fmla="*/ 0 h 428263"/>
              <a:gd name="connsiteX1" fmla="*/ 998741 w 4016416"/>
              <a:gd name="connsiteY1" fmla="*/ 278492 h 428263"/>
              <a:gd name="connsiteX2" fmla="*/ 0 w 4016416"/>
              <a:gd name="connsiteY2" fmla="*/ 428263 h 428263"/>
              <a:gd name="connsiteX3" fmla="*/ 0 w 4016416"/>
              <a:gd name="connsiteY3" fmla="*/ 428263 h 428263"/>
              <a:gd name="connsiteX0" fmla="*/ 1681963 w 1681963"/>
              <a:gd name="connsiteY0" fmla="*/ 300200 h 410840"/>
              <a:gd name="connsiteX1" fmla="*/ 998741 w 1681963"/>
              <a:gd name="connsiteY1" fmla="*/ 33852 h 410840"/>
              <a:gd name="connsiteX2" fmla="*/ 0 w 1681963"/>
              <a:gd name="connsiteY2" fmla="*/ 183623 h 410840"/>
              <a:gd name="connsiteX3" fmla="*/ 0 w 1681963"/>
              <a:gd name="connsiteY3" fmla="*/ 183623 h 410840"/>
              <a:gd name="connsiteX0" fmla="*/ 1802296 w 1802296"/>
              <a:gd name="connsiteY0" fmla="*/ 162524 h 289591"/>
              <a:gd name="connsiteX1" fmla="*/ 998741 w 1802296"/>
              <a:gd name="connsiteY1" fmla="*/ 25217 h 289591"/>
              <a:gd name="connsiteX2" fmla="*/ 0 w 1802296"/>
              <a:gd name="connsiteY2" fmla="*/ 174988 h 289591"/>
              <a:gd name="connsiteX3" fmla="*/ 0 w 1802296"/>
              <a:gd name="connsiteY3" fmla="*/ 174988 h 289591"/>
              <a:gd name="connsiteX0" fmla="*/ 1687980 w 1687980"/>
              <a:gd name="connsiteY0" fmla="*/ 121782 h 254714"/>
              <a:gd name="connsiteX1" fmla="*/ 998741 w 1687980"/>
              <a:gd name="connsiteY1" fmla="*/ 22709 h 254714"/>
              <a:gd name="connsiteX2" fmla="*/ 0 w 1687980"/>
              <a:gd name="connsiteY2" fmla="*/ 172480 h 254714"/>
              <a:gd name="connsiteX3" fmla="*/ 0 w 1687980"/>
              <a:gd name="connsiteY3" fmla="*/ 172480 h 254714"/>
              <a:gd name="connsiteX0" fmla="*/ 1687980 w 1687980"/>
              <a:gd name="connsiteY0" fmla="*/ 121782 h 172480"/>
              <a:gd name="connsiteX1" fmla="*/ 998741 w 1687980"/>
              <a:gd name="connsiteY1" fmla="*/ 22709 h 172480"/>
              <a:gd name="connsiteX2" fmla="*/ 0 w 1687980"/>
              <a:gd name="connsiteY2" fmla="*/ 172480 h 172480"/>
              <a:gd name="connsiteX3" fmla="*/ 0 w 1687980"/>
              <a:gd name="connsiteY3" fmla="*/ 172480 h 172480"/>
              <a:gd name="connsiteX0" fmla="*/ 1693996 w 1693996"/>
              <a:gd name="connsiteY0" fmla="*/ 494321 h 494321"/>
              <a:gd name="connsiteX1" fmla="*/ 998741 w 1693996"/>
              <a:gd name="connsiteY1" fmla="*/ 46359 h 494321"/>
              <a:gd name="connsiteX2" fmla="*/ 0 w 1693996"/>
              <a:gd name="connsiteY2" fmla="*/ 196130 h 494321"/>
              <a:gd name="connsiteX3" fmla="*/ 0 w 1693996"/>
              <a:gd name="connsiteY3" fmla="*/ 196130 h 494321"/>
              <a:gd name="connsiteX0" fmla="*/ 1693996 w 1693996"/>
              <a:gd name="connsiteY0" fmla="*/ 494321 h 494321"/>
              <a:gd name="connsiteX1" fmla="*/ 998741 w 1693996"/>
              <a:gd name="connsiteY1" fmla="*/ 46359 h 494321"/>
              <a:gd name="connsiteX2" fmla="*/ 0 w 1693996"/>
              <a:gd name="connsiteY2" fmla="*/ 196130 h 494321"/>
              <a:gd name="connsiteX3" fmla="*/ 0 w 1693996"/>
              <a:gd name="connsiteY3" fmla="*/ 196130 h 494321"/>
              <a:gd name="connsiteX0" fmla="*/ 1693996 w 1693996"/>
              <a:gd name="connsiteY0" fmla="*/ 298191 h 298191"/>
              <a:gd name="connsiteX1" fmla="*/ 0 w 1693996"/>
              <a:gd name="connsiteY1" fmla="*/ 0 h 298191"/>
              <a:gd name="connsiteX2" fmla="*/ 0 w 1693996"/>
              <a:gd name="connsiteY2" fmla="*/ 0 h 298191"/>
              <a:gd name="connsiteX0" fmla="*/ 1693996 w 1693996"/>
              <a:gd name="connsiteY0" fmla="*/ 298191 h 298191"/>
              <a:gd name="connsiteX1" fmla="*/ 0 w 1693996"/>
              <a:gd name="connsiteY1" fmla="*/ 0 h 298191"/>
              <a:gd name="connsiteX2" fmla="*/ 0 w 1693996"/>
              <a:gd name="connsiteY2" fmla="*/ 0 h 298191"/>
              <a:gd name="connsiteX0" fmla="*/ 1693996 w 1693996"/>
              <a:gd name="connsiteY0" fmla="*/ 327905 h 327905"/>
              <a:gd name="connsiteX1" fmla="*/ 0 w 1693996"/>
              <a:gd name="connsiteY1" fmla="*/ 29714 h 327905"/>
              <a:gd name="connsiteX2" fmla="*/ 0 w 1693996"/>
              <a:gd name="connsiteY2" fmla="*/ 29714 h 327905"/>
              <a:gd name="connsiteX0" fmla="*/ 1693996 w 1693996"/>
              <a:gd name="connsiteY0" fmla="*/ 299129 h 299129"/>
              <a:gd name="connsiteX1" fmla="*/ 0 w 1693996"/>
              <a:gd name="connsiteY1" fmla="*/ 938 h 299129"/>
              <a:gd name="connsiteX2" fmla="*/ 0 w 1693996"/>
              <a:gd name="connsiteY2" fmla="*/ 938 h 299129"/>
              <a:gd name="connsiteX0" fmla="*/ 1693996 w 1693996"/>
              <a:gd name="connsiteY0" fmla="*/ 306102 h 306102"/>
              <a:gd name="connsiteX1" fmla="*/ 0 w 1693996"/>
              <a:gd name="connsiteY1" fmla="*/ 7911 h 306102"/>
              <a:gd name="connsiteX2" fmla="*/ 0 w 1693996"/>
              <a:gd name="connsiteY2" fmla="*/ 7911 h 306102"/>
              <a:gd name="connsiteX0" fmla="*/ 1693996 w 1693996"/>
              <a:gd name="connsiteY0" fmla="*/ 303981 h 303981"/>
              <a:gd name="connsiteX1" fmla="*/ 0 w 1693996"/>
              <a:gd name="connsiteY1" fmla="*/ 5790 h 303981"/>
              <a:gd name="connsiteX2" fmla="*/ 0 w 1693996"/>
              <a:gd name="connsiteY2" fmla="*/ 5790 h 303981"/>
              <a:gd name="connsiteX0" fmla="*/ 1693996 w 1693996"/>
              <a:gd name="connsiteY0" fmla="*/ 298191 h 298191"/>
              <a:gd name="connsiteX1" fmla="*/ 0 w 1693996"/>
              <a:gd name="connsiteY1" fmla="*/ 0 h 298191"/>
              <a:gd name="connsiteX2" fmla="*/ 0 w 1693996"/>
              <a:gd name="connsiteY2" fmla="*/ 0 h 298191"/>
              <a:gd name="connsiteX0" fmla="*/ 1693996 w 1693996"/>
              <a:gd name="connsiteY0" fmla="*/ 301040 h 301040"/>
              <a:gd name="connsiteX1" fmla="*/ 0 w 1693996"/>
              <a:gd name="connsiteY1" fmla="*/ 2849 h 301040"/>
              <a:gd name="connsiteX2" fmla="*/ 0 w 1693996"/>
              <a:gd name="connsiteY2" fmla="*/ 2849 h 3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3996" h="301040">
                <a:moveTo>
                  <a:pt x="1693996" y="301040"/>
                </a:moveTo>
                <a:cubicBezTo>
                  <a:pt x="1688879" y="-46880"/>
                  <a:pt x="1374718" y="1881"/>
                  <a:pt x="0" y="2849"/>
                </a:cubicBezTo>
                <a:lnTo>
                  <a:pt x="0" y="2849"/>
                </a:lnTo>
              </a:path>
            </a:pathLst>
          </a:custGeom>
          <a:noFill/>
          <a:ln w="3492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5B5CC0-555A-0548-90A8-AD93A0EDD25C}"/>
              </a:ext>
            </a:extLst>
          </p:cNvPr>
          <p:cNvSpPr txBox="1"/>
          <p:nvPr/>
        </p:nvSpPr>
        <p:spPr>
          <a:xfrm>
            <a:off x="7668477" y="5928867"/>
            <a:ext cx="181011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INDEPENDENT</a:t>
            </a:r>
          </a:p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BOTTOM-UP  </a:t>
            </a:r>
          </a:p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UNCERTAINTY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D87AD-49D9-7341-98D3-2464809346D5}"/>
              </a:ext>
            </a:extLst>
          </p:cNvPr>
          <p:cNvSpPr txBox="1"/>
          <p:nvPr/>
        </p:nvSpPr>
        <p:spPr>
          <a:xfrm>
            <a:off x="173620" y="972273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SAMPLING  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1788F-C9E4-1641-856E-999CE145CF5B}"/>
              </a:ext>
            </a:extLst>
          </p:cNvPr>
          <p:cNvSpPr txBox="1"/>
          <p:nvPr/>
        </p:nvSpPr>
        <p:spPr>
          <a:xfrm>
            <a:off x="312516" y="2172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676DA-025E-D040-879B-627DEE99A5B6}"/>
              </a:ext>
            </a:extLst>
          </p:cNvPr>
          <p:cNvSpPr txBox="1"/>
          <p:nvPr/>
        </p:nvSpPr>
        <p:spPr>
          <a:xfrm>
            <a:off x="208344" y="2083443"/>
            <a:ext cx="392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REPRESENTATION  UNCERTAINTY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DCBC04-68D3-BE44-91D0-7529CA0F70D4}"/>
              </a:ext>
            </a:extLst>
          </p:cNvPr>
          <p:cNvGrpSpPr/>
          <p:nvPr/>
        </p:nvGrpSpPr>
        <p:grpSpPr>
          <a:xfrm>
            <a:off x="390728" y="2408208"/>
            <a:ext cx="3580638" cy="2203470"/>
            <a:chOff x="390728" y="2408208"/>
            <a:chExt cx="3580638" cy="2203470"/>
          </a:xfrm>
        </p:grpSpPr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35166484-F079-B44B-B06C-5CC1757D0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390728" y="2408208"/>
              <a:ext cx="3580638" cy="220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853857-FEBD-0947-900D-907E4DD840AF}"/>
                </a:ext>
              </a:extLst>
            </p:cNvPr>
            <p:cNvSpPr txBox="1"/>
            <p:nvPr/>
          </p:nvSpPr>
          <p:spPr>
            <a:xfrm>
              <a:off x="1431496" y="3071462"/>
              <a:ext cx="199554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e.g. SOCAT monthly</a:t>
              </a:r>
              <a:b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</a:br>
              <a: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gridded product</a:t>
              </a:r>
              <a:b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</a:br>
              <a: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temporal</a:t>
              </a:r>
              <a:b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</a:br>
              <a:r>
                <a:rPr lang="en-CH" sz="16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sampling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0EB9201-E9D3-9448-AB8B-B5A4EF8E324C}"/>
              </a:ext>
            </a:extLst>
          </p:cNvPr>
          <p:cNvSpPr txBox="1"/>
          <p:nvPr/>
        </p:nvSpPr>
        <p:spPr>
          <a:xfrm>
            <a:off x="10545442" y="5578156"/>
            <a:ext cx="151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SAMPLING  </a:t>
            </a:r>
          </a:p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ERROR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756BDD0-70C3-3E41-8F5D-71B5D035BE8D}"/>
              </a:ext>
            </a:extLst>
          </p:cNvPr>
          <p:cNvSpPr/>
          <p:nvPr/>
        </p:nvSpPr>
        <p:spPr>
          <a:xfrm>
            <a:off x="65601" y="883127"/>
            <a:ext cx="6563181" cy="1761761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7756C-9A7B-D142-BBFC-2E8465697800}"/>
              </a:ext>
            </a:extLst>
          </p:cNvPr>
          <p:cNvSpPr txBox="1"/>
          <p:nvPr/>
        </p:nvSpPr>
        <p:spPr>
          <a:xfrm>
            <a:off x="4950492" y="2172320"/>
            <a:ext cx="2569904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SURFACE pCO</a:t>
            </a:r>
            <a:r>
              <a: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4BC48F-F239-8B47-8B18-8609AD97814C}"/>
              </a:ext>
            </a:extLst>
          </p:cNvPr>
          <p:cNvSpPr/>
          <p:nvPr/>
        </p:nvSpPr>
        <p:spPr>
          <a:xfrm>
            <a:off x="6643869" y="1504710"/>
            <a:ext cx="1470174" cy="1979271"/>
          </a:xfrm>
          <a:custGeom>
            <a:avLst/>
            <a:gdLst>
              <a:gd name="connsiteX0" fmla="*/ 0 w 1469985"/>
              <a:gd name="connsiteY0" fmla="*/ 181584 h 2160855"/>
              <a:gd name="connsiteX1" fmla="*/ 1238491 w 1469985"/>
              <a:gd name="connsiteY1" fmla="*/ 193159 h 2160855"/>
              <a:gd name="connsiteX2" fmla="*/ 1469985 w 1469985"/>
              <a:gd name="connsiteY2" fmla="*/ 2160855 h 2160855"/>
              <a:gd name="connsiteX0" fmla="*/ 0 w 1473812"/>
              <a:gd name="connsiteY0" fmla="*/ 67647 h 2046918"/>
              <a:gd name="connsiteX1" fmla="*/ 1319514 w 1473812"/>
              <a:gd name="connsiteY1" fmla="*/ 368589 h 2046918"/>
              <a:gd name="connsiteX2" fmla="*/ 1469985 w 1473812"/>
              <a:gd name="connsiteY2" fmla="*/ 2046918 h 2046918"/>
              <a:gd name="connsiteX0" fmla="*/ 0 w 1469985"/>
              <a:gd name="connsiteY0" fmla="*/ 0 h 1979271"/>
              <a:gd name="connsiteX1" fmla="*/ 1469985 w 1469985"/>
              <a:gd name="connsiteY1" fmla="*/ 1979271 h 1979271"/>
              <a:gd name="connsiteX0" fmla="*/ 0 w 1469985"/>
              <a:gd name="connsiteY0" fmla="*/ 0 h 1979271"/>
              <a:gd name="connsiteX1" fmla="*/ 1469985 w 1469985"/>
              <a:gd name="connsiteY1" fmla="*/ 1979271 h 1979271"/>
              <a:gd name="connsiteX0" fmla="*/ 0 w 1470174"/>
              <a:gd name="connsiteY0" fmla="*/ 0 h 1979271"/>
              <a:gd name="connsiteX1" fmla="*/ 1469985 w 1470174"/>
              <a:gd name="connsiteY1" fmla="*/ 1979271 h 197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0174" h="1979271">
                <a:moveTo>
                  <a:pt x="0" y="0"/>
                </a:moveTo>
                <a:cubicBezTo>
                  <a:pt x="1253925" y="11575"/>
                  <a:pt x="1477702" y="219919"/>
                  <a:pt x="1469985" y="1979271"/>
                </a:cubicBezTo>
              </a:path>
            </a:pathLst>
          </a:custGeom>
          <a:noFill/>
          <a:ln w="34925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318F6D-86E1-7548-97B0-74C0C15B690E}"/>
              </a:ext>
            </a:extLst>
          </p:cNvPr>
          <p:cNvSpPr txBox="1"/>
          <p:nvPr/>
        </p:nvSpPr>
        <p:spPr>
          <a:xfrm>
            <a:off x="7761405" y="2201911"/>
            <a:ext cx="17734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TOP-DOWN  </a:t>
            </a:r>
          </a:p>
          <a:p>
            <a:r>
              <a:rPr lang="en-CH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UNCERTAINTY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A2B91DB-7EC3-9640-9913-53B153CD5C55}"/>
              </a:ext>
            </a:extLst>
          </p:cNvPr>
          <p:cNvSpPr/>
          <p:nvPr/>
        </p:nvSpPr>
        <p:spPr>
          <a:xfrm>
            <a:off x="173620" y="5266431"/>
            <a:ext cx="6563181" cy="1466250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B24A3-5ABC-AB43-AB0F-36A351C58FAD}"/>
              </a:ext>
            </a:extLst>
          </p:cNvPr>
          <p:cNvSpPr txBox="1"/>
          <p:nvPr/>
        </p:nvSpPr>
        <p:spPr>
          <a:xfrm>
            <a:off x="4944214" y="5128313"/>
            <a:ext cx="2650337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TOTAL ALKALINITY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FE38898-8848-6144-9A23-30FD45A5E7AA}"/>
              </a:ext>
            </a:extLst>
          </p:cNvPr>
          <p:cNvSpPr/>
          <p:nvPr/>
        </p:nvSpPr>
        <p:spPr>
          <a:xfrm flipV="1">
            <a:off x="6736801" y="4215209"/>
            <a:ext cx="1400130" cy="1949540"/>
          </a:xfrm>
          <a:custGeom>
            <a:avLst/>
            <a:gdLst>
              <a:gd name="connsiteX0" fmla="*/ 0 w 1469985"/>
              <a:gd name="connsiteY0" fmla="*/ 181584 h 2160855"/>
              <a:gd name="connsiteX1" fmla="*/ 1238491 w 1469985"/>
              <a:gd name="connsiteY1" fmla="*/ 193159 h 2160855"/>
              <a:gd name="connsiteX2" fmla="*/ 1469985 w 1469985"/>
              <a:gd name="connsiteY2" fmla="*/ 2160855 h 2160855"/>
              <a:gd name="connsiteX0" fmla="*/ 0 w 1473812"/>
              <a:gd name="connsiteY0" fmla="*/ 67647 h 2046918"/>
              <a:gd name="connsiteX1" fmla="*/ 1319514 w 1473812"/>
              <a:gd name="connsiteY1" fmla="*/ 368589 h 2046918"/>
              <a:gd name="connsiteX2" fmla="*/ 1469985 w 1473812"/>
              <a:gd name="connsiteY2" fmla="*/ 2046918 h 2046918"/>
              <a:gd name="connsiteX0" fmla="*/ 0 w 1469985"/>
              <a:gd name="connsiteY0" fmla="*/ 0 h 1979271"/>
              <a:gd name="connsiteX1" fmla="*/ 1469985 w 1469985"/>
              <a:gd name="connsiteY1" fmla="*/ 1979271 h 1979271"/>
              <a:gd name="connsiteX0" fmla="*/ 0 w 1469985"/>
              <a:gd name="connsiteY0" fmla="*/ 0 h 1979271"/>
              <a:gd name="connsiteX1" fmla="*/ 1469985 w 1469985"/>
              <a:gd name="connsiteY1" fmla="*/ 1979271 h 1979271"/>
              <a:gd name="connsiteX0" fmla="*/ 0 w 1470174"/>
              <a:gd name="connsiteY0" fmla="*/ 0 h 1979271"/>
              <a:gd name="connsiteX1" fmla="*/ 1469985 w 1470174"/>
              <a:gd name="connsiteY1" fmla="*/ 1979271 h 197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0174" h="1979271">
                <a:moveTo>
                  <a:pt x="0" y="0"/>
                </a:moveTo>
                <a:cubicBezTo>
                  <a:pt x="1253925" y="11575"/>
                  <a:pt x="1477702" y="219919"/>
                  <a:pt x="1469985" y="1979271"/>
                </a:cubicBezTo>
              </a:path>
            </a:pathLst>
          </a:custGeom>
          <a:noFill/>
          <a:ln w="34925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08F089-924C-004B-883E-BA9AE7CEF685}"/>
              </a:ext>
            </a:extLst>
          </p:cNvPr>
          <p:cNvSpPr/>
          <p:nvPr/>
        </p:nvSpPr>
        <p:spPr>
          <a:xfrm>
            <a:off x="0" y="-20775"/>
            <a:ext cx="12191995" cy="799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800" dirty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UNCERTAINTY  ATTRIBUTION</a:t>
            </a:r>
          </a:p>
        </p:txBody>
      </p:sp>
    </p:spTree>
    <p:extLst>
      <p:ext uri="{BB962C8B-B14F-4D97-AF65-F5344CB8AC3E}">
        <p14:creationId xmlns:p14="http://schemas.microsoft.com/office/powerpoint/2010/main" val="304901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2" grpId="0" animBg="1"/>
      <p:bldP spid="17" grpId="0" animBg="1"/>
      <p:bldP spid="17" grpId="1" animBg="1"/>
      <p:bldP spid="69" grpId="0" animBg="1"/>
      <p:bldP spid="33" grpId="0" animBg="1"/>
      <p:bldP spid="32" grpId="0" animBg="1"/>
      <p:bldP spid="34" grpId="0" animBg="1"/>
      <p:bldP spid="2" grpId="0"/>
      <p:bldP spid="36" grpId="0"/>
      <p:bldP spid="42" grpId="0"/>
      <p:bldP spid="6" grpId="0" animBg="1"/>
      <p:bldP spid="8" grpId="0" animBg="1"/>
      <p:bldP spid="47" grpId="0" animBg="1"/>
      <p:bldP spid="49" grpId="0" animBg="1"/>
      <p:bldP spid="49" grpId="1" animBg="1"/>
      <p:bldP spid="10" grpId="0" animBg="1"/>
      <p:bldP spid="10" grpId="1" animBg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CF15-C0F2-8F44-BDA8-5E643317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16" y="73811"/>
            <a:ext cx="11707426" cy="725086"/>
          </a:xfrm>
        </p:spPr>
        <p:txBody>
          <a:bodyPr>
            <a:normAutofit/>
          </a:bodyPr>
          <a:lstStyle/>
          <a:p>
            <a:pPr algn="ctr"/>
            <a:r>
              <a:rPr lang="en-CH" sz="3200" dirty="0">
                <a:ea typeface="Helvetica Neue Thin" panose="020B0403020202020204" pitchFamily="34" charset="0"/>
              </a:rPr>
              <a:t>Surface ocean extremes defined with relative thresholds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2CBBFD-3401-1B43-A23D-EAD8C2E39139}"/>
                  </a:ext>
                </a:extLst>
              </p:cNvPr>
              <p:cNvSpPr txBox="1"/>
              <p:nvPr/>
            </p:nvSpPr>
            <p:spPr>
              <a:xfrm>
                <a:off x="6907189" y="2463797"/>
                <a:ext cx="2744213" cy="511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p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𝟗𝟓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CH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2CBBFD-3401-1B43-A23D-EAD8C2E39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189" y="2463797"/>
                <a:ext cx="2744213" cy="511102"/>
              </a:xfrm>
              <a:prstGeom prst="rect">
                <a:avLst/>
              </a:prstGeom>
              <a:blipFill>
                <a:blip r:embed="rId3"/>
                <a:stretch>
                  <a:fillRect t="-2381" r="-3687" b="-3571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98C2E1A5-DF22-E94C-9A2D-5B012556F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362" y="3237238"/>
            <a:ext cx="6361275" cy="2792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3A4090-B8DE-914D-B037-9CEE4105282C}"/>
                  </a:ext>
                </a:extLst>
              </p:cNvPr>
              <p:cNvSpPr txBox="1"/>
              <p:nvPr/>
            </p:nvSpPr>
            <p:spPr>
              <a:xfrm>
                <a:off x="1746888" y="2375635"/>
                <a:ext cx="2379241" cy="511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/>
                  <a:t>SST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𝟗𝟓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endParaRPr lang="en-CH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3A4090-B8DE-914D-B037-9CEE4105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8" y="2375635"/>
                <a:ext cx="2379241" cy="511102"/>
              </a:xfrm>
              <a:prstGeom prst="rect">
                <a:avLst/>
              </a:prstGeom>
              <a:blipFill>
                <a:blip r:embed="rId5"/>
                <a:stretch>
                  <a:fillRect l="-10106" t="-19512" r="-5851" b="-4634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778DC03-9D9A-C047-B8C9-67F0363E6C8F}"/>
              </a:ext>
            </a:extLst>
          </p:cNvPr>
          <p:cNvSpPr txBox="1"/>
          <p:nvPr/>
        </p:nvSpPr>
        <p:spPr>
          <a:xfrm>
            <a:off x="468076" y="1701542"/>
            <a:ext cx="4056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chemeClr val="bg1">
                    <a:lumMod val="50000"/>
                  </a:schemeClr>
                </a:solidFill>
              </a:rPr>
              <a:t>Marine Heatwaves (MHW)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0F7EBA-8D66-264A-AB27-B2AE6BDCFD10}"/>
              </a:ext>
            </a:extLst>
          </p:cNvPr>
          <p:cNvSpPr txBox="1"/>
          <p:nvPr/>
        </p:nvSpPr>
        <p:spPr>
          <a:xfrm>
            <a:off x="6830852" y="1701542"/>
            <a:ext cx="536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chemeClr val="bg1">
                    <a:lumMod val="50000"/>
                  </a:schemeClr>
                </a:solidFill>
              </a:rPr>
              <a:t>Ocean Acidification Extreme (OAX)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754A5-10BA-5F46-91CB-49A1ECAB47EC}"/>
              </a:ext>
            </a:extLst>
          </p:cNvPr>
          <p:cNvSpPr txBox="1"/>
          <p:nvPr/>
        </p:nvSpPr>
        <p:spPr>
          <a:xfrm>
            <a:off x="9528194" y="6488668"/>
            <a:ext cx="266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Hobday et al. (2016, 2018)</a:t>
            </a:r>
          </a:p>
        </p:txBody>
      </p:sp>
    </p:spTree>
    <p:extLst>
      <p:ext uri="{BB962C8B-B14F-4D97-AF65-F5344CB8AC3E}">
        <p14:creationId xmlns:p14="http://schemas.microsoft.com/office/powerpoint/2010/main" val="223089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E2B2-4A53-A340-8F18-B52CC138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Baseline choices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3C13-73AF-2A44-8DCE-3330DAF64A44}"/>
              </a:ext>
            </a:extLst>
          </p:cNvPr>
          <p:cNvGrpSpPr/>
          <p:nvPr/>
        </p:nvGrpSpPr>
        <p:grpSpPr>
          <a:xfrm>
            <a:off x="1091380" y="1825625"/>
            <a:ext cx="6101182" cy="4211817"/>
            <a:chOff x="176980" y="1825625"/>
            <a:chExt cx="6101182" cy="421181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10FA23F-EF1B-814B-842E-D00B5AC305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6981" y="1825625"/>
              <a:ext cx="6101181" cy="400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B5E77C1-831D-084D-BAEF-E07D97554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6980" y="5830965"/>
              <a:ext cx="6101181" cy="206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E04800A-EEF9-4E4E-99B4-34ACBEDB566C}"/>
              </a:ext>
            </a:extLst>
          </p:cNvPr>
          <p:cNvSpPr txBox="1"/>
          <p:nvPr/>
        </p:nvSpPr>
        <p:spPr>
          <a:xfrm>
            <a:off x="7057491" y="2487560"/>
            <a:ext cx="329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Fixed baseline threshold (95</a:t>
            </a:r>
            <a:r>
              <a:rPr lang="en-CH" b="1" baseline="30000" dirty="0"/>
              <a:t>th</a:t>
            </a:r>
            <a:r>
              <a:rPr lang="en-CH" b="1" dirty="0"/>
              <a:t> %)</a:t>
            </a:r>
            <a:br>
              <a:rPr lang="en-CH" b="1" dirty="0"/>
            </a:br>
            <a:r>
              <a:rPr lang="en-CH" dirty="0"/>
              <a:t>1985-2014 (30 yrs)</a:t>
            </a:r>
            <a:endParaRPr lang="en-CH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4EAC2-4547-4149-8E33-51AC68ECC6F9}"/>
              </a:ext>
            </a:extLst>
          </p:cNvPr>
          <p:cNvSpPr txBox="1"/>
          <p:nvPr/>
        </p:nvSpPr>
        <p:spPr>
          <a:xfrm>
            <a:off x="7057491" y="4206067"/>
            <a:ext cx="404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Trended baseline threshold (95</a:t>
            </a:r>
            <a:r>
              <a:rPr lang="en-CH" b="1" baseline="30000" dirty="0"/>
              <a:t>th</a:t>
            </a:r>
            <a:r>
              <a:rPr lang="en-CH" b="1" dirty="0"/>
              <a:t> %)</a:t>
            </a:r>
            <a:endParaRPr lang="en-CH" dirty="0"/>
          </a:p>
          <a:p>
            <a:r>
              <a:rPr lang="en-CH" dirty="0"/>
              <a:t>2</a:t>
            </a:r>
            <a:r>
              <a:rPr lang="en-CH" baseline="30000" dirty="0"/>
              <a:t>nd</a:t>
            </a:r>
            <a:r>
              <a:rPr lang="en-CH" dirty="0"/>
              <a:t> order polynomial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1D2B77-BD89-824D-9B9C-83019D847D6C}"/>
              </a:ext>
            </a:extLst>
          </p:cNvPr>
          <p:cNvSpPr txBox="1"/>
          <p:nvPr/>
        </p:nvSpPr>
        <p:spPr>
          <a:xfrm>
            <a:off x="7047858" y="2019473"/>
            <a:ext cx="698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b="1" dirty="0">
                <a:solidFill>
                  <a:srgbClr val="FA7F00"/>
                </a:solidFill>
              </a:rPr>
              <a:t>SST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5FC8A-91E9-DF4D-8686-B40E7DF31809}"/>
              </a:ext>
            </a:extLst>
          </p:cNvPr>
          <p:cNvSpPr txBox="1"/>
          <p:nvPr/>
        </p:nvSpPr>
        <p:spPr>
          <a:xfrm>
            <a:off x="7057491" y="4818461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b="1" dirty="0">
                <a:solidFill>
                  <a:srgbClr val="2478B4"/>
                </a:solidFill>
              </a:rPr>
              <a:t>[H</a:t>
            </a:r>
            <a:r>
              <a:rPr lang="en-CH" sz="2800" b="1" baseline="30000" dirty="0">
                <a:solidFill>
                  <a:srgbClr val="2478B4"/>
                </a:solidFill>
              </a:rPr>
              <a:t>+</a:t>
            </a:r>
            <a:r>
              <a:rPr lang="en-CH" sz="2800" b="1" dirty="0">
                <a:solidFill>
                  <a:srgbClr val="2478B4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5625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2682-4482-544B-81B8-CFE7A14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Implications of baseline type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B940F-025B-AE48-B94F-6CFCD8C9B93E}"/>
              </a:ext>
            </a:extLst>
          </p:cNvPr>
          <p:cNvGrpSpPr/>
          <p:nvPr/>
        </p:nvGrpSpPr>
        <p:grpSpPr>
          <a:xfrm>
            <a:off x="1319520" y="2125271"/>
            <a:ext cx="9732944" cy="3894376"/>
            <a:chOff x="1319520" y="2125271"/>
            <a:chExt cx="9732944" cy="38943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DFE4EBA-A2AA-C449-9601-741101219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520" y="2125271"/>
              <a:ext cx="9363075" cy="3894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269AE6-6E59-3141-9801-F7D81ED46BA6}"/>
                </a:ext>
              </a:extLst>
            </p:cNvPr>
            <p:cNvSpPr txBox="1"/>
            <p:nvPr/>
          </p:nvSpPr>
          <p:spPr>
            <a:xfrm>
              <a:off x="8743308" y="2506894"/>
              <a:ext cx="1586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A6CEE4"/>
                  </a:solidFill>
                </a:rPr>
                <a:t>F</a:t>
              </a:r>
              <a:r>
                <a:rPr lang="en-CH" b="1" dirty="0">
                  <a:solidFill>
                    <a:srgbClr val="A6CEE4"/>
                  </a:solidFill>
                </a:rPr>
                <a:t>ixed baseline </a:t>
              </a:r>
              <a:br>
                <a:rPr lang="en-CH" b="1" dirty="0">
                  <a:solidFill>
                    <a:srgbClr val="A6CEE4"/>
                  </a:solidFill>
                </a:rPr>
              </a:br>
              <a:r>
                <a:rPr lang="en-CH" b="1" dirty="0">
                  <a:solidFill>
                    <a:srgbClr val="A6CEE4"/>
                  </a:solidFill>
                </a:rPr>
                <a:t>intensity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C19C7A-87AD-5743-B2B0-AF68405211BA}"/>
                </a:ext>
              </a:extLst>
            </p:cNvPr>
            <p:cNvSpPr txBox="1"/>
            <p:nvPr/>
          </p:nvSpPr>
          <p:spPr>
            <a:xfrm>
              <a:off x="6804021" y="3153225"/>
              <a:ext cx="2266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472B2"/>
                  </a:solidFill>
                </a:rPr>
                <a:t>Trend-based</a:t>
              </a:r>
              <a:r>
                <a:rPr lang="en-CH" b="1" dirty="0">
                  <a:solidFill>
                    <a:srgbClr val="2472B2"/>
                  </a:solidFill>
                </a:rPr>
                <a:t> baseline </a:t>
              </a:r>
              <a:br>
                <a:rPr lang="en-CH" b="1" dirty="0">
                  <a:solidFill>
                    <a:srgbClr val="2472B2"/>
                  </a:solidFill>
                </a:rPr>
              </a:br>
              <a:r>
                <a:rPr lang="en-CH" b="1" dirty="0">
                  <a:solidFill>
                    <a:srgbClr val="2472B2"/>
                  </a:solidFill>
                </a:rPr>
                <a:t>intensity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0999C4-048E-514E-9D7D-A596512A96F2}"/>
                </a:ext>
              </a:extLst>
            </p:cNvPr>
            <p:cNvSpPr txBox="1"/>
            <p:nvPr/>
          </p:nvSpPr>
          <p:spPr>
            <a:xfrm>
              <a:off x="9288655" y="4601478"/>
              <a:ext cx="176380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Trend-based</a:t>
              </a:r>
              <a:r>
                <a:rPr lang="en-CH" b="1" dirty="0">
                  <a:solidFill>
                    <a:schemeClr val="bg1"/>
                  </a:solidFill>
                </a:rPr>
                <a:t> baseline </a:t>
              </a:r>
              <a:br>
                <a:rPr lang="en-CH" b="1" dirty="0">
                  <a:solidFill>
                    <a:schemeClr val="bg1"/>
                  </a:solidFill>
                </a:rPr>
              </a:br>
              <a:r>
                <a:rPr lang="en-CH" b="1" dirty="0">
                  <a:solidFill>
                    <a:schemeClr val="bg1"/>
                  </a:solidFill>
                </a:rPr>
                <a:t>intensity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026B0C-0A85-C845-BA63-F4AF0E430A56}"/>
                </a:ext>
              </a:extLst>
            </p:cNvPr>
            <p:cNvSpPr txBox="1"/>
            <p:nvPr/>
          </p:nvSpPr>
          <p:spPr>
            <a:xfrm>
              <a:off x="2096744" y="4528250"/>
              <a:ext cx="22669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472B2"/>
                  </a:solidFill>
                </a:rPr>
                <a:t>Trend-based</a:t>
              </a:r>
              <a:r>
                <a:rPr lang="en-CH" b="1" dirty="0">
                  <a:solidFill>
                    <a:srgbClr val="2472B2"/>
                  </a:solidFill>
                </a:rPr>
                <a:t> baseline </a:t>
              </a:r>
            </a:p>
            <a:p>
              <a:r>
                <a:rPr lang="en-GB" b="1" dirty="0">
                  <a:solidFill>
                    <a:srgbClr val="2472B2"/>
                  </a:solidFill>
                </a:rPr>
                <a:t>Area coverage</a:t>
              </a:r>
              <a:endParaRPr lang="en-CH" b="1" dirty="0">
                <a:solidFill>
                  <a:srgbClr val="2472B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36344A-4AEA-B14C-BE63-8A89776B025E}"/>
                </a:ext>
              </a:extLst>
            </p:cNvPr>
            <p:cNvSpPr txBox="1"/>
            <p:nvPr/>
          </p:nvSpPr>
          <p:spPr>
            <a:xfrm>
              <a:off x="2096743" y="3749293"/>
              <a:ext cx="22669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Trend-based</a:t>
              </a:r>
              <a:r>
                <a:rPr lang="en-CH" b="1" dirty="0">
                  <a:solidFill>
                    <a:schemeClr val="bg1"/>
                  </a:solidFill>
                </a:rPr>
                <a:t> baseline </a:t>
              </a:r>
            </a:p>
            <a:p>
              <a:r>
                <a:rPr lang="en-GB" b="1" dirty="0">
                  <a:solidFill>
                    <a:schemeClr val="bg1"/>
                  </a:solidFill>
                </a:rPr>
                <a:t>Area coverage</a:t>
              </a:r>
              <a:endParaRPr lang="en-CH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A9359B-8F70-7F4B-BCBA-572462FE2C9F}"/>
                </a:ext>
              </a:extLst>
            </p:cNvPr>
            <p:cNvSpPr txBox="1"/>
            <p:nvPr/>
          </p:nvSpPr>
          <p:spPr>
            <a:xfrm>
              <a:off x="3268477" y="3208836"/>
              <a:ext cx="15865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6CEE4"/>
                  </a:solidFill>
                </a:rPr>
                <a:t>Fixed baseline </a:t>
              </a:r>
              <a:br>
                <a:rPr lang="en-US" b="1" dirty="0">
                  <a:solidFill>
                    <a:srgbClr val="A6CEE4"/>
                  </a:solidFill>
                </a:rPr>
              </a:br>
              <a:r>
                <a:rPr lang="en-US" b="1" dirty="0">
                  <a:solidFill>
                    <a:srgbClr val="A6CEE4"/>
                  </a:solidFill>
                </a:rPr>
                <a:t>area coverage</a:t>
              </a:r>
              <a:endParaRPr lang="en-CH" b="1" dirty="0">
                <a:solidFill>
                  <a:srgbClr val="A6CE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03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F807-ABDF-CB49-BB23-2AC51F3C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/>
              <a:t>What drives compound events?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249E0E-C6E2-284E-BAAD-D7F99785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039" y="3011109"/>
            <a:ext cx="576622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D30A9-6190-0044-A283-89658B1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349" y="1326891"/>
            <a:ext cx="4306528" cy="260512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CH" sz="21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</a:rPr>
              <a:t>Low-Mid Latitudes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CH" sz="1600" dirty="0">
                <a:solidFill>
                  <a:schemeClr val="tx1"/>
                </a:solidFill>
              </a:rPr>
              <a:t>El Niño is a strong driver of MHWs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CH" sz="1600" dirty="0">
                <a:solidFill>
                  <a:schemeClr val="tx1"/>
                </a:solidFill>
              </a:rPr>
              <a:t>La Nina is a strong driver of OAXs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None/>
            </a:pPr>
            <a:r>
              <a:rPr lang="en-CH" sz="1600" dirty="0">
                <a:solidFill>
                  <a:schemeClr val="tx1"/>
                </a:solidFill>
              </a:rPr>
              <a:t>Increasing occurrence of MHWs results in more compound extremes (baseline choices)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AA82282-CD42-4D4F-A6E5-F604E2A2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183" y="3011109"/>
            <a:ext cx="56227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F1C587-A751-D44B-AB58-6CF7D0F6D348}"/>
              </a:ext>
            </a:extLst>
          </p:cNvPr>
          <p:cNvSpPr txBox="1">
            <a:spLocks/>
          </p:cNvSpPr>
          <p:nvPr/>
        </p:nvSpPr>
        <p:spPr>
          <a:xfrm>
            <a:off x="6880123" y="1326892"/>
            <a:ext cx="4306528" cy="260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CH" sz="2100" b="1" dirty="0">
                <a:latin typeface="Helvetica Neue" panose="02000503000000020004" pitchFamily="2" charset="0"/>
                <a:ea typeface="Helvetica Neue" panose="02000503000000020004" pitchFamily="2" charset="0"/>
              </a:rPr>
              <a:t>High latitudes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CH" sz="1600" dirty="0"/>
              <a:t>MHWs increase over time but no El Niño signal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CH" sz="1600" dirty="0"/>
              <a:t>OAXs increase slighly over time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CH" sz="1600" dirty="0"/>
              <a:t>Only see a large increase in compound events after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6CD0E-DAE4-9D43-8408-2CC769C55D2F}"/>
              </a:ext>
            </a:extLst>
          </p:cNvPr>
          <p:cNvSpPr txBox="1"/>
          <p:nvPr/>
        </p:nvSpPr>
        <p:spPr>
          <a:xfrm>
            <a:off x="2808339" y="5531109"/>
            <a:ext cx="678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MHWs are often driven by circulation changes etc., </a:t>
            </a:r>
            <a:br>
              <a:rPr lang="en-CH" dirty="0"/>
            </a:br>
            <a:r>
              <a:rPr lang="en-CH" dirty="0"/>
              <a:t>OAXs are driven by changes in DIC, alkalinity, temperature, and salinity</a:t>
            </a:r>
          </a:p>
        </p:txBody>
      </p:sp>
    </p:spTree>
    <p:extLst>
      <p:ext uri="{BB962C8B-B14F-4D97-AF65-F5344CB8AC3E}">
        <p14:creationId xmlns:p14="http://schemas.microsoft.com/office/powerpoint/2010/main" val="3308872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C9CC-7831-404D-B7A4-F61E2CE3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81" y="89848"/>
            <a:ext cx="11587586" cy="780307"/>
          </a:xfrm>
        </p:spPr>
        <p:txBody>
          <a:bodyPr>
            <a:noAutofit/>
          </a:bodyPr>
          <a:lstStyle/>
          <a:p>
            <a:r>
              <a:rPr lang="en-GB" sz="3200" dirty="0" err="1"/>
              <a:t>OceanSODA</a:t>
            </a:r>
            <a:r>
              <a:rPr lang="en-GB" sz="3200" dirty="0"/>
              <a:t>-ETHZ: Maps of ocean carbon based on satellite data</a:t>
            </a:r>
            <a:endParaRPr lang="en-CH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4CF039-3112-A343-A853-6EFAE9DAF3E2}"/>
              </a:ext>
            </a:extLst>
          </p:cNvPr>
          <p:cNvGrpSpPr/>
          <p:nvPr/>
        </p:nvGrpSpPr>
        <p:grpSpPr>
          <a:xfrm>
            <a:off x="5253833" y="1138549"/>
            <a:ext cx="6769258" cy="5418774"/>
            <a:chOff x="3749039" y="0"/>
            <a:chExt cx="6238241" cy="499369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86CB55-3819-EC40-890B-2732E58187DC}"/>
                </a:ext>
              </a:extLst>
            </p:cNvPr>
            <p:cNvGrpSpPr/>
            <p:nvPr/>
          </p:nvGrpSpPr>
          <p:grpSpPr>
            <a:xfrm>
              <a:off x="3749039" y="0"/>
              <a:ext cx="2912758" cy="4993697"/>
              <a:chOff x="-1" y="0"/>
              <a:chExt cx="2912758" cy="499369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1778BD-E1E3-9A4E-B132-27A34D6C5B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2912757" cy="334317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EF1C76-157C-FB4E-9BC4-45CB5BB86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" y="3312692"/>
                <a:ext cx="2912757" cy="1681005"/>
              </a:xfrm>
              <a:prstGeom prst="rect">
                <a:avLst/>
              </a:prstGeom>
            </p:spPr>
          </p:pic>
        </p:grpSp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9A16E13-714C-E141-BC98-4BD83A961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6600836" y="81077"/>
              <a:ext cx="3386444" cy="1606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9AD7DD96-6EAA-BC44-8C16-D6E8C28F0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</a:blip>
            <a:srcRect/>
            <a:stretch/>
          </p:blipFill>
          <p:spPr bwMode="auto">
            <a:xfrm>
              <a:off x="6600836" y="1695435"/>
              <a:ext cx="3305233" cy="160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FC75D28-EC2A-F542-ADF0-DF1804E16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/>
            </a:blip>
            <a:srcRect/>
            <a:stretch/>
          </p:blipFill>
          <p:spPr bwMode="auto">
            <a:xfrm>
              <a:off x="6593325" y="3348219"/>
              <a:ext cx="3393955" cy="1609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061F49-A9AC-A346-B23C-0CED2095413F}"/>
              </a:ext>
            </a:extLst>
          </p:cNvPr>
          <p:cNvSpPr txBox="1"/>
          <p:nvPr/>
        </p:nvSpPr>
        <p:spPr>
          <a:xfrm>
            <a:off x="347381" y="2661781"/>
            <a:ext cx="4563533" cy="20928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3000"/>
              </a:spcAft>
            </a:pPr>
            <a:r>
              <a:rPr lang="en-CH" sz="2000" dirty="0">
                <a:latin typeface="+mj-lt"/>
                <a:ea typeface="Helvetica Neue Thin" panose="020B0403020202020204" pitchFamily="34" charset="0"/>
              </a:rPr>
              <a:t>Monthly by 1°x1°</a:t>
            </a:r>
          </a:p>
          <a:p>
            <a:pPr>
              <a:spcAft>
                <a:spcPts val="3000"/>
              </a:spcAft>
            </a:pPr>
            <a:r>
              <a:rPr lang="en-CH" sz="2000" dirty="0">
                <a:latin typeface="+mj-lt"/>
                <a:ea typeface="Helvetica Neue Thin" panose="020B0403020202020204" pitchFamily="34" charset="0"/>
              </a:rPr>
              <a:t>1982-2020 (v2021)</a:t>
            </a:r>
          </a:p>
          <a:p>
            <a:pPr>
              <a:spcAft>
                <a:spcPts val="3000"/>
              </a:spcAft>
            </a:pPr>
            <a:r>
              <a:rPr lang="en-CH" sz="2000" dirty="0">
                <a:latin typeface="+mj-lt"/>
                <a:ea typeface="Helvetica Neue Thin" panose="020B0403020202020204" pitchFamily="34" charset="0"/>
              </a:rPr>
              <a:t>TA and </a:t>
            </a:r>
            <a:r>
              <a:rPr lang="en-CH" sz="2000" i="1" dirty="0">
                <a:latin typeface="+mj-lt"/>
                <a:ea typeface="Helvetica Neue Thin" panose="020B0403020202020204" pitchFamily="34" charset="0"/>
              </a:rPr>
              <a:t>p</a:t>
            </a:r>
            <a:r>
              <a:rPr lang="en-CH" sz="2000" dirty="0">
                <a:latin typeface="+mj-lt"/>
                <a:ea typeface="Helvetica Neue Thin" panose="020B0403020202020204" pitchFamily="34" charset="0"/>
              </a:rPr>
              <a:t>CO</a:t>
            </a:r>
            <a:r>
              <a:rPr lang="en-CH" sz="2000" baseline="-25000" dirty="0">
                <a:latin typeface="+mj-lt"/>
                <a:ea typeface="Helvetica Neue Thin" panose="020B0403020202020204" pitchFamily="34" charset="0"/>
              </a:rPr>
              <a:t>2</a:t>
            </a:r>
            <a:r>
              <a:rPr lang="en-CH" sz="2000" dirty="0">
                <a:latin typeface="+mj-lt"/>
                <a:ea typeface="Helvetica Neue Thin" panose="020B0403020202020204" pitchFamily="34" charset="0"/>
              </a:rPr>
              <a:t> estimated</a:t>
            </a:r>
            <a:br>
              <a:rPr lang="en-CH" sz="2000" dirty="0">
                <a:latin typeface="+mj-lt"/>
                <a:ea typeface="Helvetica Neue Thin" panose="020B0403020202020204" pitchFamily="34" charset="0"/>
              </a:rPr>
            </a:br>
            <a:r>
              <a:rPr lang="en-CH" sz="2000" dirty="0">
                <a:latin typeface="+mj-lt"/>
                <a:ea typeface="Helvetica Neue Thin" panose="020B0403020202020204" pitchFamily="34" charset="0"/>
              </a:rPr>
              <a:t>Calculated: DIC, pH, Ω</a:t>
            </a:r>
            <a:r>
              <a:rPr lang="en-CH" sz="2000" baseline="-25000" dirty="0">
                <a:latin typeface="+mj-lt"/>
                <a:ea typeface="Helvetica Neue Thin" panose="020B0403020202020204" pitchFamily="34" charset="0"/>
              </a:rPr>
              <a:t>ar/ca</a:t>
            </a:r>
            <a:endParaRPr lang="en-CH" sz="2000" dirty="0">
              <a:latin typeface="+mj-lt"/>
              <a:ea typeface="Helvetica Neue Thin" panose="020B0403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6BA6F-2F17-B34E-B84F-B3A9B867ABB5}"/>
              </a:ext>
            </a:extLst>
          </p:cNvPr>
          <p:cNvSpPr/>
          <p:nvPr/>
        </p:nvSpPr>
        <p:spPr>
          <a:xfrm>
            <a:off x="5253833" y="4766302"/>
            <a:ext cx="6769258" cy="192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E417C-DB0D-DB46-9CDC-0131D84D0564}"/>
              </a:ext>
            </a:extLst>
          </p:cNvPr>
          <p:cNvSpPr txBox="1"/>
          <p:nvPr/>
        </p:nvSpPr>
        <p:spPr>
          <a:xfrm>
            <a:off x="9534285" y="6488668"/>
            <a:ext cx="265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(Gregor and Gruber, 2021)</a:t>
            </a:r>
          </a:p>
        </p:txBody>
      </p:sp>
    </p:spTree>
    <p:extLst>
      <p:ext uri="{BB962C8B-B14F-4D97-AF65-F5344CB8AC3E}">
        <p14:creationId xmlns:p14="http://schemas.microsoft.com/office/powerpoint/2010/main" val="402902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F5D3C66C-00EB-2F4F-83A2-78C09D8DA8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30" y="5348708"/>
            <a:ext cx="2788113" cy="99916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4810D3E-6394-8D46-A67B-F116019E8A97}"/>
              </a:ext>
            </a:extLst>
          </p:cNvPr>
          <p:cNvGrpSpPr/>
          <p:nvPr/>
        </p:nvGrpSpPr>
        <p:grpSpPr>
          <a:xfrm>
            <a:off x="0" y="855406"/>
            <a:ext cx="12192000" cy="6022909"/>
            <a:chOff x="0" y="855406"/>
            <a:chExt cx="12192000" cy="602290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EB14718-C9AD-9345-9DF3-61BB627EF879}"/>
                </a:ext>
              </a:extLst>
            </p:cNvPr>
            <p:cNvCxnSpPr>
              <a:cxnSpLocks/>
            </p:cNvCxnSpPr>
            <p:nvPr/>
          </p:nvCxnSpPr>
          <p:spPr>
            <a:xfrm>
              <a:off x="7849565" y="855406"/>
              <a:ext cx="0" cy="5996791"/>
            </a:xfrm>
            <a:prstGeom prst="line">
              <a:avLst/>
            </a:prstGeom>
            <a:ln w="1111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75CB11B-77D3-8849-AC08-1383B87883D3}"/>
                </a:ext>
              </a:extLst>
            </p:cNvPr>
            <p:cNvCxnSpPr>
              <a:cxnSpLocks/>
            </p:cNvCxnSpPr>
            <p:nvPr/>
          </p:nvCxnSpPr>
          <p:spPr>
            <a:xfrm>
              <a:off x="4396910" y="855406"/>
              <a:ext cx="0" cy="5985688"/>
            </a:xfrm>
            <a:prstGeom prst="line">
              <a:avLst/>
            </a:prstGeom>
            <a:ln w="1111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0ADC46E-F665-F147-AE69-BF874A42A350}"/>
                </a:ext>
              </a:extLst>
            </p:cNvPr>
            <p:cNvSpPr/>
            <p:nvPr/>
          </p:nvSpPr>
          <p:spPr>
            <a:xfrm>
              <a:off x="0" y="6253305"/>
              <a:ext cx="4339535" cy="625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800" b="1" dirty="0">
                  <a:solidFill>
                    <a:schemeClr val="bg1"/>
                  </a:solidFill>
                </a:rPr>
                <a:t>INPUT DATA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CD4C6B2-1574-B843-B584-9D98EEADE6D5}"/>
                </a:ext>
              </a:extLst>
            </p:cNvPr>
            <p:cNvSpPr/>
            <p:nvPr/>
          </p:nvSpPr>
          <p:spPr>
            <a:xfrm>
              <a:off x="4454282" y="6244106"/>
              <a:ext cx="3338399" cy="625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800" b="1" dirty="0">
                  <a:solidFill>
                    <a:schemeClr val="bg1"/>
                  </a:solidFill>
                </a:rPr>
                <a:t>GAP FILLING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42E049A-60DE-EB41-A076-F94051774E8A}"/>
                </a:ext>
              </a:extLst>
            </p:cNvPr>
            <p:cNvSpPr/>
            <p:nvPr/>
          </p:nvSpPr>
          <p:spPr>
            <a:xfrm>
              <a:off x="7905007" y="6236399"/>
              <a:ext cx="4286993" cy="6250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400" b="1" dirty="0">
                  <a:solidFill>
                    <a:schemeClr val="bg1"/>
                  </a:solidFill>
                </a:rPr>
                <a:t>MARINE CARBONATE SYSTEM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FB24A3-5ABC-AB43-AB0F-36A351C58FAD}"/>
              </a:ext>
            </a:extLst>
          </p:cNvPr>
          <p:cNvSpPr txBox="1"/>
          <p:nvPr/>
        </p:nvSpPr>
        <p:spPr>
          <a:xfrm>
            <a:off x="4918319" y="4995581"/>
            <a:ext cx="2702128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H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TOTAL ALKALINITY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7756C-9A7B-D142-BBFC-2E8465697800}"/>
              </a:ext>
            </a:extLst>
          </p:cNvPr>
          <p:cNvSpPr txBox="1"/>
          <p:nvPr/>
        </p:nvSpPr>
        <p:spPr>
          <a:xfrm>
            <a:off x="4950492" y="2098581"/>
            <a:ext cx="2569904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SURFACE pCO</a:t>
            </a:r>
            <a:r>
              <a: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04418E-5D3D-F343-936F-8BD14C93A3AF}"/>
              </a:ext>
            </a:extLst>
          </p:cNvPr>
          <p:cNvGrpSpPr/>
          <p:nvPr/>
        </p:nvGrpSpPr>
        <p:grpSpPr>
          <a:xfrm>
            <a:off x="10383863" y="2370672"/>
            <a:ext cx="1394475" cy="3115127"/>
            <a:chOff x="7280400" y="2004736"/>
            <a:chExt cx="1394475" cy="311512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61489FCC-6CF8-304A-9907-C4FAD6E9664C}"/>
                </a:ext>
              </a:extLst>
            </p:cNvPr>
            <p:cNvSpPr/>
            <p:nvPr/>
          </p:nvSpPr>
          <p:spPr>
            <a:xfrm>
              <a:off x="7280400" y="2004736"/>
              <a:ext cx="1394475" cy="3115127"/>
            </a:xfrm>
            <a:prstGeom prst="roundRect">
              <a:avLst>
                <a:gd name="adj" fmla="val 449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BD2F17-6C8D-FE45-B532-B9C5043DC256}"/>
                </a:ext>
              </a:extLst>
            </p:cNvPr>
            <p:cNvSpPr txBox="1"/>
            <p:nvPr/>
          </p:nvSpPr>
          <p:spPr>
            <a:xfrm>
              <a:off x="7430868" y="2298646"/>
              <a:ext cx="1093533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Ω</a:t>
              </a:r>
              <a:r>
                <a:rPr lang="en-CH" sz="2400" baseline="-250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Ca/Ar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8EBFC-72D5-1C48-A8AF-76E0B14AF09C}"/>
                </a:ext>
              </a:extLst>
            </p:cNvPr>
            <p:cNvSpPr txBox="1"/>
            <p:nvPr/>
          </p:nvSpPr>
          <p:spPr>
            <a:xfrm>
              <a:off x="7581338" y="3269468"/>
              <a:ext cx="792591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H</a:t>
              </a:r>
              <a:r>
                <a:rPr lang="en-CH" sz="2400" baseline="300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+</a:t>
              </a:r>
              <a:endPara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9BC3F0-7FF2-A04A-B003-61632F5676E1}"/>
                </a:ext>
              </a:extLst>
            </p:cNvPr>
            <p:cNvSpPr txBox="1"/>
            <p:nvPr/>
          </p:nvSpPr>
          <p:spPr>
            <a:xfrm>
              <a:off x="7581342" y="4258620"/>
              <a:ext cx="792590" cy="51077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400" dirty="0"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DIC</a:t>
              </a:r>
              <a:endParaRPr lang="en-CH" sz="2400" baseline="-25000" dirty="0">
                <a:latin typeface="Helvetica Neue Thin" panose="020B0403020202020204" pitchFamily="34" charset="0"/>
                <a:ea typeface="Helvetica Neue Thin" panose="020B0403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378739B-D7B7-E243-8DB4-340EE7E1E9CD}"/>
              </a:ext>
            </a:extLst>
          </p:cNvPr>
          <p:cNvGrpSpPr/>
          <p:nvPr/>
        </p:nvGrpSpPr>
        <p:grpSpPr>
          <a:xfrm>
            <a:off x="65602" y="2730849"/>
            <a:ext cx="3639119" cy="2015022"/>
            <a:chOff x="-3763" y="2818497"/>
            <a:chExt cx="3639119" cy="201502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0BB07D1-C1E0-1548-B155-F3DBA6353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 bwMode="auto">
            <a:xfrm>
              <a:off x="-3763" y="2907681"/>
              <a:ext cx="894665" cy="894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page1image45927472">
              <a:extLst>
                <a:ext uri="{FF2B5EF4-FFF2-40B4-BE49-F238E27FC236}">
                  <a16:creationId xmlns:a16="http://schemas.microsoft.com/office/drawing/2014/main" id="{35B65322-7673-9C40-AC4F-DB48ED2FC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0175" y="3147146"/>
              <a:ext cx="1674788" cy="101388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page1image45929136">
              <a:extLst>
                <a:ext uri="{FF2B5EF4-FFF2-40B4-BE49-F238E27FC236}">
                  <a16:creationId xmlns:a16="http://schemas.microsoft.com/office/drawing/2014/main" id="{ABA56CC2-3CA4-FB49-8024-A83929EF5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481" y="3824160"/>
              <a:ext cx="1674788" cy="100935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" descr="page1image45932464">
              <a:extLst>
                <a:ext uri="{FF2B5EF4-FFF2-40B4-BE49-F238E27FC236}">
                  <a16:creationId xmlns:a16="http://schemas.microsoft.com/office/drawing/2014/main" id="{205F3ED9-CB6C-2040-BE4C-19737FC04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02755" y="3546495"/>
              <a:ext cx="1675167" cy="100320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E472C6-3C19-D84F-9051-2ADAD169256E}"/>
                </a:ext>
              </a:extLst>
            </p:cNvPr>
            <p:cNvSpPr txBox="1"/>
            <p:nvPr/>
          </p:nvSpPr>
          <p:spPr>
            <a:xfrm>
              <a:off x="909673" y="2818497"/>
              <a:ext cx="2725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>
                  <a:solidFill>
                    <a:schemeClr val="bg1">
                      <a:lumMod val="65000"/>
                    </a:schemeClr>
                  </a:solidFill>
                  <a:latin typeface="Helvetica Neue Thin" panose="020B0403020202020204" pitchFamily="34" charset="0"/>
                  <a:ea typeface="Helvetica Neue Thin" panose="020B0403020202020204" pitchFamily="34" charset="0"/>
                </a:rPr>
                <a:t>SST, CHL-a, SSS, MLD, +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7C8804D-D7C2-D74E-8E19-762CC2C53D33}"/>
              </a:ext>
            </a:extLst>
          </p:cNvPr>
          <p:cNvSpPr txBox="1"/>
          <p:nvPr/>
        </p:nvSpPr>
        <p:spPr>
          <a:xfrm>
            <a:off x="7186223" y="4098308"/>
            <a:ext cx="271625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CH" sz="1400" dirty="0">
              <a:solidFill>
                <a:schemeClr val="bg1">
                  <a:lumMod val="65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r>
              <a:rPr lang="en-CH" sz="1400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Merbach et al. (1973) </a:t>
            </a:r>
          </a:p>
          <a:p>
            <a:r>
              <a:rPr lang="en-CH" sz="1400" dirty="0">
                <a:solidFill>
                  <a:schemeClr val="bg1">
                    <a:lumMod val="6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refit by Dickson and Millero (1987)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D611BBE-41A0-4B46-AD05-A18D55B015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861" y="1037391"/>
            <a:ext cx="1910571" cy="10182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B19DFDA-025B-4C43-A3D4-7B83CBDB60A0}"/>
              </a:ext>
            </a:extLst>
          </p:cNvPr>
          <p:cNvSpPr txBox="1"/>
          <p:nvPr/>
        </p:nvSpPr>
        <p:spPr>
          <a:xfrm>
            <a:off x="1577309" y="1969536"/>
            <a:ext cx="3209016" cy="817431"/>
          </a:xfrm>
          <a:prstGeom prst="rightArrow">
            <a:avLst>
              <a:gd name="adj1" fmla="val 39836"/>
              <a:gd name="adj2" fmla="val 53994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MACHINE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173D7C-6812-1A41-B2DA-63849893C3C1}"/>
              </a:ext>
            </a:extLst>
          </p:cNvPr>
          <p:cNvSpPr txBox="1"/>
          <p:nvPr/>
        </p:nvSpPr>
        <p:spPr>
          <a:xfrm>
            <a:off x="7232523" y="3125085"/>
            <a:ext cx="2395929" cy="144919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pyCO2SYS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3CFEFF-4EC5-C849-98B2-C7575146CEC9}"/>
              </a:ext>
            </a:extLst>
          </p:cNvPr>
          <p:cNvSpPr txBox="1"/>
          <p:nvPr/>
        </p:nvSpPr>
        <p:spPr>
          <a:xfrm>
            <a:off x="1577309" y="4839345"/>
            <a:ext cx="3209016" cy="817431"/>
          </a:xfrm>
          <a:prstGeom prst="rightArrow">
            <a:avLst>
              <a:gd name="adj1" fmla="val 39836"/>
              <a:gd name="adj2" fmla="val 53994"/>
            </a:avLst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H" dirty="0">
                <a:latin typeface="Helvetica Neue Thin" panose="020B0403020202020204" pitchFamily="34" charset="0"/>
                <a:ea typeface="Helvetica Neue Thin" panose="020B0403020202020204" pitchFamily="34" charset="0"/>
                <a:cs typeface="Consolas" panose="020B0609020204030204" pitchFamily="49" charset="0"/>
              </a:rPr>
              <a:t>MACHINE LEARNING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BA8BA6-13FB-8A44-8A14-DA140B0D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OceanSODA-ETHZ processing pipeline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43A9F10-D62C-B342-8877-6C64F738C8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08008" y="1281784"/>
            <a:ext cx="907760" cy="907760"/>
          </a:xfrm>
          <a:prstGeom prst="rect">
            <a:avLst/>
          </a:prstGeom>
        </p:spPr>
      </p:pic>
      <p:pic>
        <p:nvPicPr>
          <p:cNvPr id="38" name="Graphic 37" descr="Cruise ship outline">
            <a:extLst>
              <a:ext uri="{FF2B5EF4-FFF2-40B4-BE49-F238E27FC236}">
                <a16:creationId xmlns:a16="http://schemas.microsoft.com/office/drawing/2014/main" id="{BF5D250E-BA68-DC43-80EA-7D831D74B2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3446" y="5332670"/>
            <a:ext cx="907760" cy="90776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3A097E6-4D6D-AB4E-9A5A-2BF4D0177B3A}"/>
              </a:ext>
            </a:extLst>
          </p:cNvPr>
          <p:cNvSpPr txBox="1"/>
          <p:nvPr/>
        </p:nvSpPr>
        <p:spPr>
          <a:xfrm>
            <a:off x="9517846" y="5852883"/>
            <a:ext cx="265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(Gregor and Gruber, 2021)</a:t>
            </a:r>
          </a:p>
        </p:txBody>
      </p:sp>
    </p:spTree>
    <p:extLst>
      <p:ext uri="{BB962C8B-B14F-4D97-AF65-F5344CB8AC3E}">
        <p14:creationId xmlns:p14="http://schemas.microsoft.com/office/powerpoint/2010/main" val="96899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BDB1-6487-FE44-BBB1-53CF96F4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H" sz="3200" dirty="0"/>
              <a:t>Results: pH time series </a:t>
            </a:r>
            <a:r>
              <a:rPr lang="en-CH" sz="3200" dirty="0">
                <a:sym typeface="Wingdings" pitchFamily="2" charset="2"/>
              </a:rPr>
              <a:t> a more acidic ocean</a:t>
            </a:r>
            <a:endParaRPr lang="en-CH" sz="3200" dirty="0"/>
          </a:p>
        </p:txBody>
      </p:sp>
      <p:pic>
        <p:nvPicPr>
          <p:cNvPr id="8" name="OceanSODA-ETHZ-pH" descr="OceanSODA-ETHZ-pH">
            <a:hlinkClick r:id="" action="ppaction://media"/>
            <a:extLst>
              <a:ext uri="{FF2B5EF4-FFF2-40B4-BE49-F238E27FC236}">
                <a16:creationId xmlns:a16="http://schemas.microsoft.com/office/drawing/2014/main" id="{7E94FEF9-FDBC-7C4E-A649-C6C3A6C9E0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11" b="1687"/>
          <a:stretch/>
        </p:blipFill>
        <p:spPr>
          <a:xfrm>
            <a:off x="2149475" y="957264"/>
            <a:ext cx="7879428" cy="5251808"/>
          </a:xfr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6314A-16FE-8344-9564-A9C2E91740BF}"/>
              </a:ext>
            </a:extLst>
          </p:cNvPr>
          <p:cNvSpPr txBox="1"/>
          <p:nvPr/>
        </p:nvSpPr>
        <p:spPr>
          <a:xfrm>
            <a:off x="9534285" y="6488668"/>
            <a:ext cx="265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(Gregor and Gruber, 2021)</a:t>
            </a:r>
          </a:p>
        </p:txBody>
      </p:sp>
    </p:spTree>
    <p:extLst>
      <p:ext uri="{BB962C8B-B14F-4D97-AF65-F5344CB8AC3E}">
        <p14:creationId xmlns:p14="http://schemas.microsoft.com/office/powerpoint/2010/main" val="9357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469D6-FFBF-4644-8A9B-3EB05EFE2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2" r="43" b="69101"/>
          <a:stretch/>
        </p:blipFill>
        <p:spPr>
          <a:xfrm>
            <a:off x="6261904" y="3686706"/>
            <a:ext cx="5217642" cy="237365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092EB2-CCF0-3E4A-BF54-DFFCC34C580A}"/>
              </a:ext>
            </a:extLst>
          </p:cNvPr>
          <p:cNvSpPr txBox="1">
            <a:spLocks/>
          </p:cNvSpPr>
          <p:nvPr/>
        </p:nvSpPr>
        <p:spPr>
          <a:xfrm>
            <a:off x="302796" y="137265"/>
            <a:ext cx="10808900" cy="625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CH" sz="3200" b="0" dirty="0">
                <a:solidFill>
                  <a:schemeClr val="bg1"/>
                </a:solidFill>
                <a:latin typeface="+mj-lt"/>
              </a:rPr>
              <a:t>Independent time series comparison with </a:t>
            </a:r>
            <a:r>
              <a:rPr lang="en-CH" sz="3200" b="0" dirty="0">
                <a:solidFill>
                  <a:schemeClr val="bg1"/>
                </a:solidFill>
                <a:latin typeface="+mj-lt"/>
                <a:ea typeface="Helvetica Neue Thin" panose="020B0403020202020204" pitchFamily="34" charset="0"/>
              </a:rPr>
              <a:t>DIC 👍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B83BBD-6D1C-F54E-B9D2-60C16D5DB479}"/>
              </a:ext>
            </a:extLst>
          </p:cNvPr>
          <p:cNvGrpSpPr/>
          <p:nvPr/>
        </p:nvGrpSpPr>
        <p:grpSpPr>
          <a:xfrm>
            <a:off x="869686" y="928872"/>
            <a:ext cx="4772972" cy="2500128"/>
            <a:chOff x="712454" y="1106456"/>
            <a:chExt cx="4772972" cy="2500128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3EF00464-C9EC-DD47-99A9-1E61210D2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54" y="1106456"/>
              <a:ext cx="4772972" cy="2500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12A9974-10C0-8244-B621-F70EC46BF65A}"/>
                </a:ext>
              </a:extLst>
            </p:cNvPr>
            <p:cNvSpPr/>
            <p:nvPr/>
          </p:nvSpPr>
          <p:spPr>
            <a:xfrm>
              <a:off x="4216074" y="1840075"/>
              <a:ext cx="210884" cy="21088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A18947-F453-F944-807A-2C94E2199D92}"/>
                </a:ext>
              </a:extLst>
            </p:cNvPr>
            <p:cNvSpPr/>
            <p:nvPr/>
          </p:nvSpPr>
          <p:spPr>
            <a:xfrm>
              <a:off x="2946722" y="1945517"/>
              <a:ext cx="210884" cy="21088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0B64140-8281-E04B-A05A-700B33EECADF}"/>
                </a:ext>
              </a:extLst>
            </p:cNvPr>
            <p:cNvSpPr/>
            <p:nvPr/>
          </p:nvSpPr>
          <p:spPr>
            <a:xfrm>
              <a:off x="4679061" y="1448356"/>
              <a:ext cx="210884" cy="21088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D8DFC8-112F-924D-88C0-426EA2E68E11}"/>
              </a:ext>
            </a:extLst>
          </p:cNvPr>
          <p:cNvSpPr txBox="1"/>
          <p:nvPr/>
        </p:nvSpPr>
        <p:spPr>
          <a:xfrm>
            <a:off x="6995732" y="3806734"/>
            <a:ext cx="11022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28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958BE1-B0EF-F34A-B36B-53417F7CD9BC}"/>
              </a:ext>
            </a:extLst>
          </p:cNvPr>
          <p:cNvGrpSpPr/>
          <p:nvPr/>
        </p:nvGrpSpPr>
        <p:grpSpPr>
          <a:xfrm>
            <a:off x="6261904" y="1166891"/>
            <a:ext cx="5217642" cy="2427411"/>
            <a:chOff x="6656463" y="748016"/>
            <a:chExt cx="4581542" cy="2093336"/>
          </a:xfrm>
        </p:grpSpPr>
        <p:pic>
          <p:nvPicPr>
            <p:cNvPr id="23" name="Content Placeholder 4">
              <a:extLst>
                <a:ext uri="{FF2B5EF4-FFF2-40B4-BE49-F238E27FC236}">
                  <a16:creationId xmlns:a16="http://schemas.microsoft.com/office/drawing/2014/main" id="{1AF0A961-9862-E84E-9B68-215E80056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82" t="62056" r="43" b="7598"/>
            <a:stretch/>
          </p:blipFill>
          <p:spPr>
            <a:xfrm>
              <a:off x="6656463" y="794377"/>
              <a:ext cx="4581542" cy="20469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567CF8-EBBC-F940-A710-1775B0398320}"/>
                </a:ext>
              </a:extLst>
            </p:cNvPr>
            <p:cNvSpPr txBox="1"/>
            <p:nvPr/>
          </p:nvSpPr>
          <p:spPr>
            <a:xfrm>
              <a:off x="7300828" y="748016"/>
              <a:ext cx="1561131" cy="3981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H" sz="2400" b="1" dirty="0">
                  <a:solidFill>
                    <a:schemeClr val="accent5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IRMINGER</a:t>
              </a:r>
              <a:endParaRPr lang="en-CH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37FC1A8-E925-AE48-AFD7-8094883D5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" t="92369" r="43" b="-366"/>
          <a:stretch/>
        </p:blipFill>
        <p:spPr>
          <a:xfrm>
            <a:off x="5996986" y="6057504"/>
            <a:ext cx="5482560" cy="6026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BCFAD24-37CA-9048-ACA9-0D64F7BB5158}"/>
              </a:ext>
            </a:extLst>
          </p:cNvPr>
          <p:cNvGrpSpPr/>
          <p:nvPr/>
        </p:nvGrpSpPr>
        <p:grpSpPr>
          <a:xfrm>
            <a:off x="281330" y="3842404"/>
            <a:ext cx="5482560" cy="2850341"/>
            <a:chOff x="677341" y="4254387"/>
            <a:chExt cx="4926957" cy="25948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4298DF-BFE6-0A4F-83CF-B086AB70AC67}"/>
                </a:ext>
              </a:extLst>
            </p:cNvPr>
            <p:cNvGrpSpPr/>
            <p:nvPr/>
          </p:nvGrpSpPr>
          <p:grpSpPr>
            <a:xfrm>
              <a:off x="677341" y="4254387"/>
              <a:ext cx="4907666" cy="2090108"/>
              <a:chOff x="173620" y="4401069"/>
              <a:chExt cx="4907666" cy="2090108"/>
            </a:xfrm>
          </p:grpSpPr>
          <p:pic>
            <p:nvPicPr>
              <p:cNvPr id="22" name="Content Placeholder 4">
                <a:extLst>
                  <a:ext uri="{FF2B5EF4-FFF2-40B4-BE49-F238E27FC236}">
                    <a16:creationId xmlns:a16="http://schemas.microsoft.com/office/drawing/2014/main" id="{43C08FE0-9E9F-D64C-AD62-010E074A2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" t="31543" r="43" b="37558"/>
              <a:stretch/>
            </p:blipFill>
            <p:spPr>
              <a:xfrm>
                <a:off x="173620" y="4406906"/>
                <a:ext cx="4907666" cy="208427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8FEB60-15A2-444C-82B0-2661280FB0CC}"/>
                  </a:ext>
                </a:extLst>
              </p:cNvPr>
              <p:cNvSpPr txBox="1"/>
              <p:nvPr/>
            </p:nvSpPr>
            <p:spPr>
              <a:xfrm>
                <a:off x="1117179" y="4401069"/>
                <a:ext cx="853097" cy="476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H" sz="2800" b="1" dirty="0">
                    <a:solidFill>
                      <a:schemeClr val="accent4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HOT</a:t>
                </a:r>
              </a:p>
            </p:txBody>
          </p:sp>
        </p:grpSp>
        <p:pic>
          <p:nvPicPr>
            <p:cNvPr id="25" name="Content Placeholder 4">
              <a:extLst>
                <a:ext uri="{FF2B5EF4-FFF2-40B4-BE49-F238E27FC236}">
                  <a16:creationId xmlns:a16="http://schemas.microsoft.com/office/drawing/2014/main" id="{C014D88E-611A-174B-AFBF-7FBF26C32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" t="92369" r="43" b="-366"/>
            <a:stretch/>
          </p:blipFill>
          <p:spPr>
            <a:xfrm>
              <a:off x="696632" y="6309770"/>
              <a:ext cx="4907666" cy="539472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4738ADB-8977-8347-86D8-E639092FEDC7}"/>
              </a:ext>
            </a:extLst>
          </p:cNvPr>
          <p:cNvSpPr txBox="1"/>
          <p:nvPr/>
        </p:nvSpPr>
        <p:spPr>
          <a:xfrm>
            <a:off x="9787675" y="6499685"/>
            <a:ext cx="2381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>
                <a:solidFill>
                  <a:schemeClr val="bg1">
                    <a:lumMod val="65000"/>
                  </a:schemeClr>
                </a:solidFill>
              </a:rPr>
              <a:t>(Gregor and Gruber, 2021)</a:t>
            </a:r>
          </a:p>
        </p:txBody>
      </p:sp>
    </p:spTree>
    <p:extLst>
      <p:ext uri="{BB962C8B-B14F-4D97-AF65-F5344CB8AC3E}">
        <p14:creationId xmlns:p14="http://schemas.microsoft.com/office/powerpoint/2010/main" val="3722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F32CA4D-3918-194E-9506-EE9D2FD86478}"/>
              </a:ext>
            </a:extLst>
          </p:cNvPr>
          <p:cNvGrpSpPr/>
          <p:nvPr/>
        </p:nvGrpSpPr>
        <p:grpSpPr>
          <a:xfrm>
            <a:off x="5996848" y="925029"/>
            <a:ext cx="5520825" cy="5646820"/>
            <a:chOff x="5996848" y="925029"/>
            <a:chExt cx="5520825" cy="56468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88BD6ED-0EFC-2F4F-8EEC-73753528E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5996848" y="925029"/>
              <a:ext cx="5520825" cy="5646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353137-FDB4-2744-936B-F60CDD83DAC1}"/>
                </a:ext>
              </a:extLst>
            </p:cNvPr>
            <p:cNvSpPr txBox="1"/>
            <p:nvPr/>
          </p:nvSpPr>
          <p:spPr>
            <a:xfrm>
              <a:off x="10945821" y="1155317"/>
              <a:ext cx="514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accent2"/>
                  </a:solidFill>
                </a:rPr>
                <a:t>SST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28FFF8-7F93-5B41-926D-C72D9D24EC79}"/>
                </a:ext>
              </a:extLst>
            </p:cNvPr>
            <p:cNvSpPr txBox="1"/>
            <p:nvPr/>
          </p:nvSpPr>
          <p:spPr>
            <a:xfrm>
              <a:off x="10817244" y="2903166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rgbClr val="0173B2"/>
                  </a:solidFill>
                </a:rPr>
                <a:t>[H</a:t>
              </a:r>
              <a:r>
                <a:rPr lang="en-CH" b="1" baseline="30000" dirty="0">
                  <a:solidFill>
                    <a:srgbClr val="0173B2"/>
                  </a:solidFill>
                </a:rPr>
                <a:t>+</a:t>
              </a:r>
              <a:r>
                <a:rPr lang="en-CH" b="1" dirty="0">
                  <a:solidFill>
                    <a:srgbClr val="0173B2"/>
                  </a:solidFill>
                </a:rPr>
                <a:t>]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54F44C-FBB8-C944-863E-00B67949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84" y="1"/>
            <a:ext cx="11769213" cy="840657"/>
          </a:xfrm>
        </p:spPr>
        <p:txBody>
          <a:bodyPr>
            <a:noAutofit/>
          </a:bodyPr>
          <a:lstStyle/>
          <a:p>
            <a:pPr algn="ctr"/>
            <a:r>
              <a:rPr lang="en-CH" sz="3200" b="1" dirty="0">
                <a:latin typeface="+mn-lt"/>
              </a:rPr>
              <a:t>Compound extremes</a:t>
            </a:r>
            <a:r>
              <a:rPr lang="en-CH" sz="3200" dirty="0"/>
              <a:t>: the intersection of MHW + OAXs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5B33E-00FC-B447-9AEB-88E699D86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2374490"/>
            <a:ext cx="5229224" cy="1095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H" sz="2400" dirty="0">
                <a:solidFill>
                  <a:schemeClr val="tx1"/>
                </a:solidFill>
              </a:rPr>
              <a:t>Where a marine heatwave and an ocean acidification extreme overlap / intersect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538C5-5B3D-8E4E-94C6-21AB86FC4E27}"/>
              </a:ext>
            </a:extLst>
          </p:cNvPr>
          <p:cNvGrpSpPr/>
          <p:nvPr/>
        </p:nvGrpSpPr>
        <p:grpSpPr>
          <a:xfrm>
            <a:off x="930860" y="3576484"/>
            <a:ext cx="4170779" cy="2489867"/>
            <a:chOff x="1147022" y="3985577"/>
            <a:chExt cx="4682529" cy="24898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275975E-F722-A24C-B158-1082FFA1F776}"/>
                </a:ext>
              </a:extLst>
            </p:cNvPr>
            <p:cNvSpPr/>
            <p:nvPr/>
          </p:nvSpPr>
          <p:spPr>
            <a:xfrm>
              <a:off x="1147022" y="3985577"/>
              <a:ext cx="2987067" cy="2489867"/>
            </a:xfrm>
            <a:prstGeom prst="ellipse">
              <a:avLst/>
            </a:prstGeom>
            <a:solidFill>
              <a:schemeClr val="accent2">
                <a:alpha val="7059"/>
              </a:schemeClr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en-CH" sz="1600" b="1" dirty="0">
                  <a:solidFill>
                    <a:schemeClr val="tx1"/>
                  </a:solidFill>
                </a:rPr>
                <a:t>Too hot</a:t>
              </a:r>
            </a:p>
            <a:p>
              <a:r>
                <a:rPr lang="en-CH" sz="1600" dirty="0">
                  <a:solidFill>
                    <a:schemeClr val="tx1"/>
                  </a:solidFill>
                </a:rPr>
                <a:t>Marine </a:t>
              </a:r>
            </a:p>
            <a:p>
              <a:r>
                <a:rPr lang="en-CH" sz="1600" dirty="0">
                  <a:solidFill>
                    <a:schemeClr val="tx1"/>
                  </a:solidFill>
                </a:rPr>
                <a:t>Heatwaves</a:t>
              </a:r>
            </a:p>
            <a:p>
              <a:r>
                <a:rPr lang="en-CH" sz="1600" dirty="0">
                  <a:solidFill>
                    <a:schemeClr val="tx1"/>
                  </a:solidFill>
                </a:rPr>
                <a:t>(MHW)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DC3C6A-EE41-244D-A7C6-B8751644AA7C}"/>
                </a:ext>
              </a:extLst>
            </p:cNvPr>
            <p:cNvSpPr/>
            <p:nvPr/>
          </p:nvSpPr>
          <p:spPr>
            <a:xfrm>
              <a:off x="2842485" y="3985577"/>
              <a:ext cx="2987066" cy="2489865"/>
            </a:xfrm>
            <a:prstGeom prst="ellipse">
              <a:avLst/>
            </a:prstGeom>
            <a:solidFill>
              <a:schemeClr val="accent5">
                <a:alpha val="14902"/>
              </a:schemeClr>
            </a:solidFill>
            <a:ln w="127000">
              <a:solidFill>
                <a:srgbClr val="0173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r"/>
              <a:r>
                <a:rPr lang="en-CH" sz="1600" b="1" dirty="0">
                  <a:solidFill>
                    <a:schemeClr val="tx1"/>
                  </a:solidFill>
                </a:rPr>
                <a:t>Too sour</a:t>
              </a:r>
            </a:p>
            <a:p>
              <a:pPr algn="r"/>
              <a:r>
                <a:rPr lang="en-CH" sz="1600" dirty="0">
                  <a:solidFill>
                    <a:schemeClr val="tx1"/>
                  </a:solidFill>
                </a:rPr>
                <a:t>[H</a:t>
              </a:r>
              <a:r>
                <a:rPr lang="en-CH" sz="1600" baseline="30000" dirty="0">
                  <a:solidFill>
                    <a:schemeClr val="tx1"/>
                  </a:solidFill>
                </a:rPr>
                <a:t>+</a:t>
              </a:r>
              <a:r>
                <a:rPr lang="en-CH" sz="1600" dirty="0">
                  <a:solidFill>
                    <a:schemeClr val="tx1"/>
                  </a:solidFill>
                </a:rPr>
                <a:t>] Ocean </a:t>
              </a:r>
            </a:p>
            <a:p>
              <a:pPr algn="r"/>
              <a:r>
                <a:rPr lang="en-GB" sz="1600" dirty="0">
                  <a:solidFill>
                    <a:schemeClr val="tx1"/>
                  </a:solidFill>
                </a:rPr>
                <a:t>A</a:t>
              </a:r>
              <a:r>
                <a:rPr lang="en-CH" sz="1600" dirty="0">
                  <a:solidFill>
                    <a:schemeClr val="tx1"/>
                  </a:solidFill>
                </a:rPr>
                <a:t>cidification</a:t>
              </a:r>
            </a:p>
            <a:p>
              <a:pPr algn="r"/>
              <a:r>
                <a:rPr lang="en-GB" sz="1600" dirty="0">
                  <a:solidFill>
                    <a:schemeClr val="tx1"/>
                  </a:solidFill>
                </a:rPr>
                <a:t>E</a:t>
              </a:r>
              <a:r>
                <a:rPr lang="en-CH" sz="1600" dirty="0">
                  <a:solidFill>
                    <a:schemeClr val="tx1"/>
                  </a:solidFill>
                </a:rPr>
                <a:t>xtremes</a:t>
              </a:r>
            </a:p>
            <a:p>
              <a:pPr algn="r"/>
              <a:r>
                <a:rPr lang="en-CH" sz="1600" dirty="0">
                  <a:solidFill>
                    <a:schemeClr val="tx1"/>
                  </a:solidFill>
                </a:rPr>
                <a:t>(OAX)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FD01B0-C2E6-C44F-8F54-B816265BCEC8}"/>
                </a:ext>
              </a:extLst>
            </p:cNvPr>
            <p:cNvSpPr txBox="1"/>
            <p:nvPr/>
          </p:nvSpPr>
          <p:spPr>
            <a:xfrm>
              <a:off x="2937210" y="4688711"/>
              <a:ext cx="11512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sz="1600" dirty="0">
                  <a:solidFill>
                    <a:srgbClr val="009F73"/>
                  </a:solidFill>
                </a:rPr>
                <a:t>Double </a:t>
              </a:r>
            </a:p>
            <a:p>
              <a:pPr algn="ctr"/>
              <a:r>
                <a:rPr lang="en-CH" sz="1600" dirty="0">
                  <a:solidFill>
                    <a:srgbClr val="009F73"/>
                  </a:solidFill>
                </a:rPr>
                <a:t>Compound </a:t>
              </a:r>
            </a:p>
            <a:p>
              <a:pPr algn="ctr"/>
              <a:r>
                <a:rPr lang="en-CH" sz="1600" b="1" dirty="0">
                  <a:solidFill>
                    <a:srgbClr val="009F73"/>
                  </a:solidFill>
                </a:rPr>
                <a:t>MHW </a:t>
              </a:r>
            </a:p>
            <a:p>
              <a:pPr algn="ctr"/>
              <a:r>
                <a:rPr lang="en-CH" sz="1600" b="1" dirty="0">
                  <a:solidFill>
                    <a:srgbClr val="009F73"/>
                  </a:solidFill>
                </a:rPr>
                <a:t> OAX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251563-02D7-8D49-A41D-AFB279916448}"/>
              </a:ext>
            </a:extLst>
          </p:cNvPr>
          <p:cNvSpPr txBox="1"/>
          <p:nvPr/>
        </p:nvSpPr>
        <p:spPr>
          <a:xfrm>
            <a:off x="401638" y="1079265"/>
            <a:ext cx="5061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400" b="1" dirty="0"/>
              <a:t>Compound extremes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86432F-5E5D-3F4E-AE55-9454972168E4}"/>
                  </a:ext>
                </a:extLst>
              </p:cNvPr>
              <p:cNvSpPr txBox="1"/>
              <p:nvPr/>
            </p:nvSpPr>
            <p:spPr>
              <a:xfrm>
                <a:off x="9851424" y="4196584"/>
                <a:ext cx="1542538" cy="2874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𝟗𝟓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CH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86432F-5E5D-3F4E-AE55-945497216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424" y="4196584"/>
                <a:ext cx="1542538" cy="287451"/>
              </a:xfrm>
              <a:prstGeom prst="rect">
                <a:avLst/>
              </a:prstGeom>
              <a:blipFill>
                <a:blip r:embed="rId4"/>
                <a:stretch>
                  <a:fillRect t="-4167" r="-3252" b="-33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4F0C79-5FAA-EA49-BB16-46618BA590E2}"/>
                  </a:ext>
                </a:extLst>
              </p:cNvPr>
              <p:cNvSpPr txBox="1"/>
              <p:nvPr/>
            </p:nvSpPr>
            <p:spPr>
              <a:xfrm>
                <a:off x="6824234" y="2488606"/>
                <a:ext cx="1337802" cy="2874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SST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𝟗𝟓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endParaRPr lang="en-CH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4F0C79-5FAA-EA49-BB16-46618BA59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234" y="2488606"/>
                <a:ext cx="1337802" cy="287451"/>
              </a:xfrm>
              <a:prstGeom prst="rect">
                <a:avLst/>
              </a:prstGeom>
              <a:blipFill>
                <a:blip r:embed="rId5"/>
                <a:stretch>
                  <a:fillRect l="-10377" t="-16667" r="-5660" b="-500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CDF078-AE63-B94B-9C09-27178C85F687}"/>
              </a:ext>
            </a:extLst>
          </p:cNvPr>
          <p:cNvSpPr txBox="1"/>
          <p:nvPr/>
        </p:nvSpPr>
        <p:spPr>
          <a:xfrm>
            <a:off x="9429042" y="6488668"/>
            <a:ext cx="266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>
                    <a:lumMod val="65000"/>
                  </a:schemeClr>
                </a:solidFill>
              </a:rPr>
              <a:t>Hobday et al. (2016, 2018)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0BACE-5C47-4143-AB7B-B357BD5D5E19}"/>
              </a:ext>
            </a:extLst>
          </p:cNvPr>
          <p:cNvSpPr/>
          <p:nvPr/>
        </p:nvSpPr>
        <p:spPr>
          <a:xfrm>
            <a:off x="6323682" y="4605051"/>
            <a:ext cx="5593015" cy="1966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16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A0BC-0D35-0740-ADEC-31A15035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H" sz="3200" dirty="0"/>
              <a:t>Compound events occur in the mid- and low-latitudes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88600-B14E-8148-95AE-E3BC9F4C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6" y="1526509"/>
            <a:ext cx="10675205" cy="4538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6C39BD-D3DC-0944-90F7-4912F92F2AAB}"/>
              </a:ext>
            </a:extLst>
          </p:cNvPr>
          <p:cNvGrpSpPr/>
          <p:nvPr/>
        </p:nvGrpSpPr>
        <p:grpSpPr>
          <a:xfrm>
            <a:off x="2816020" y="1526509"/>
            <a:ext cx="6559960" cy="4092966"/>
            <a:chOff x="2816020" y="1526509"/>
            <a:chExt cx="6559960" cy="4092966"/>
          </a:xfrm>
          <a:effectLst/>
        </p:grpSpPr>
        <p:pic>
          <p:nvPicPr>
            <p:cNvPr id="8" name="Picture 7" descr="Diagram, map&#10;&#10;Description automatically generated">
              <a:extLst>
                <a:ext uri="{FF2B5EF4-FFF2-40B4-BE49-F238E27FC236}">
                  <a16:creationId xmlns:a16="http://schemas.microsoft.com/office/drawing/2014/main" id="{9C0F7254-521F-964A-ADB0-1E4C3923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020" y="1526509"/>
              <a:ext cx="6559960" cy="4092966"/>
            </a:xfrm>
            <a:prstGeom prst="rect">
              <a:avLst/>
            </a:prstGeom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CFE1C1-24AF-D24E-9BFC-E7DB3B5BBA9A}"/>
                </a:ext>
              </a:extLst>
            </p:cNvPr>
            <p:cNvSpPr txBox="1"/>
            <p:nvPr/>
          </p:nvSpPr>
          <p:spPr>
            <a:xfrm>
              <a:off x="4824173" y="2420246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i="1" dirty="0"/>
                <a:t>The Blob (2014) </a:t>
              </a:r>
              <a:r>
                <a:rPr lang="en-CH" sz="1200" i="1" dirty="0">
                  <a:sym typeface="Wingdings" pitchFamily="2" charset="2"/>
                </a:rPr>
                <a:t></a:t>
              </a:r>
              <a:endParaRPr lang="en-CH" sz="12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271D60-07CA-2542-AB72-1920C67F27B1}"/>
                </a:ext>
              </a:extLst>
            </p:cNvPr>
            <p:cNvSpPr txBox="1"/>
            <p:nvPr/>
          </p:nvSpPr>
          <p:spPr>
            <a:xfrm>
              <a:off x="4780105" y="4160756"/>
              <a:ext cx="1362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i="1" dirty="0"/>
                <a:t>Tasman Sea (2016)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65E16F-6A74-C54D-BB44-E5E1EDAC4B29}"/>
                </a:ext>
              </a:extLst>
            </p:cNvPr>
            <p:cNvSpPr txBox="1"/>
            <p:nvPr/>
          </p:nvSpPr>
          <p:spPr>
            <a:xfrm>
              <a:off x="7226733" y="2270729"/>
              <a:ext cx="13227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dirty="0"/>
                <a:t>MedSea (2002) </a:t>
              </a:r>
              <a:r>
                <a:rPr lang="en-CH" sz="1200" dirty="0">
                  <a:sym typeface="Wingdings" pitchFamily="2" charset="2"/>
                </a:rPr>
                <a:t></a:t>
              </a:r>
              <a:endParaRPr lang="en-CH" sz="12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B2C198-7D36-7345-AB7A-58371ECC8B63}"/>
                </a:ext>
              </a:extLst>
            </p:cNvPr>
            <p:cNvSpPr txBox="1"/>
            <p:nvPr/>
          </p:nvSpPr>
          <p:spPr>
            <a:xfrm>
              <a:off x="3282129" y="3744185"/>
              <a:ext cx="11416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i="1" dirty="0"/>
                <a:t>Aus West Coast</a:t>
              </a:r>
            </a:p>
            <a:p>
              <a:r>
                <a:rPr lang="en-CH" sz="1200" i="1" dirty="0"/>
                <a:t>(2010)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5D776-04A1-CF43-BEA1-518D14A46F75}"/>
              </a:ext>
            </a:extLst>
          </p:cNvPr>
          <p:cNvSpPr txBox="1"/>
          <p:nvPr/>
        </p:nvSpPr>
        <p:spPr>
          <a:xfrm>
            <a:off x="5988536" y="6550223"/>
            <a:ext cx="620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400" dirty="0">
                <a:solidFill>
                  <a:schemeClr val="bg1">
                    <a:lumMod val="65000"/>
                  </a:schemeClr>
                </a:solidFill>
              </a:rPr>
              <a:t>(Garrabou et al. 2009; Wernberg et al. 2013; Cavole et al. 2016; Oliver et al. 2017)</a:t>
            </a:r>
          </a:p>
        </p:txBody>
      </p:sp>
    </p:spTree>
    <p:extLst>
      <p:ext uri="{BB962C8B-B14F-4D97-AF65-F5344CB8AC3E}">
        <p14:creationId xmlns:p14="http://schemas.microsoft.com/office/powerpoint/2010/main" val="22252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FEBB-020E-7944-8B2E-86179865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33" y="0"/>
            <a:ext cx="10799468" cy="855406"/>
          </a:xfrm>
        </p:spPr>
        <p:txBody>
          <a:bodyPr>
            <a:normAutofit/>
          </a:bodyPr>
          <a:lstStyle/>
          <a:p>
            <a:r>
              <a:rPr lang="en-CH" sz="3600" dirty="0"/>
              <a:t>Most intense events: NE Pacific hotspot</a:t>
            </a:r>
          </a:p>
        </p:txBody>
      </p:sp>
      <p:pic>
        <p:nvPicPr>
          <p:cNvPr id="8" name="Content Placeholder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03E16A96-9204-9641-8DB9-919EA0229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37" y="1998178"/>
            <a:ext cx="5545055" cy="3624219"/>
          </a:xfrm>
        </p:spPr>
      </p:pic>
      <p:pic>
        <p:nvPicPr>
          <p:cNvPr id="10" name="Picture 9" descr="A picture containing text, food, dessert&#10;&#10;Description automatically generated">
            <a:extLst>
              <a:ext uri="{FF2B5EF4-FFF2-40B4-BE49-F238E27FC236}">
                <a16:creationId xmlns:a16="http://schemas.microsoft.com/office/drawing/2014/main" id="{830DE3BF-A6BA-FB41-9D33-2C1CCF554C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12" y="1998178"/>
            <a:ext cx="5545055" cy="36242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214714-949E-8045-A569-944B38B9B3E7}"/>
              </a:ext>
            </a:extLst>
          </p:cNvPr>
          <p:cNvSpPr txBox="1"/>
          <p:nvPr/>
        </p:nvSpPr>
        <p:spPr>
          <a:xfrm>
            <a:off x="1342425" y="2389469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MHW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B39386-374A-FD42-9083-BA50BD95CE2D}"/>
              </a:ext>
            </a:extLst>
          </p:cNvPr>
          <p:cNvSpPr txBox="1"/>
          <p:nvPr/>
        </p:nvSpPr>
        <p:spPr>
          <a:xfrm>
            <a:off x="7148613" y="2389469"/>
            <a:ext cx="58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dirty="0"/>
              <a:t>OAX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CEAB-DA47-CB4D-A19A-604B81ED00AF}"/>
              </a:ext>
            </a:extLst>
          </p:cNvPr>
          <p:cNvSpPr txBox="1"/>
          <p:nvPr/>
        </p:nvSpPr>
        <p:spPr>
          <a:xfrm>
            <a:off x="570563" y="877365"/>
            <a:ext cx="309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CH" dirty="0">
                <a:solidFill>
                  <a:schemeClr val="bg1">
                    <a:lumMod val="50000"/>
                  </a:schemeClr>
                </a:solidFill>
              </a:rPr>
              <a:t>ntensity = peak over threshold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D2919-61B7-C64E-965B-A4EF2AD7610C}"/>
              </a:ext>
            </a:extLst>
          </p:cNvPr>
          <p:cNvSpPr txBox="1"/>
          <p:nvPr/>
        </p:nvSpPr>
        <p:spPr>
          <a:xfrm>
            <a:off x="2148746" y="5292236"/>
            <a:ext cx="20473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Helvetica Light" panose="020B0403020202020204" pitchFamily="34" charset="0"/>
              </a:rPr>
              <a:t>Maximum Intensity (°C)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38446E-4121-524D-834C-19CEFE5D9584}"/>
              </a:ext>
            </a:extLst>
          </p:cNvPr>
          <p:cNvSpPr txBox="1"/>
          <p:nvPr/>
        </p:nvSpPr>
        <p:spPr>
          <a:xfrm>
            <a:off x="7632340" y="5292235"/>
            <a:ext cx="26404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H" sz="1400" dirty="0">
                <a:latin typeface="Helvetica Light" panose="020B0403020202020204" pitchFamily="34" charset="0"/>
              </a:rPr>
              <a:t>Maximum Intensity (nmol kg</a:t>
            </a:r>
            <a:r>
              <a:rPr lang="en-CH" sz="1400" baseline="30000" dirty="0">
                <a:latin typeface="Helvetica Light" panose="020B0403020202020204" pitchFamily="34" charset="0"/>
              </a:rPr>
              <a:t>-1</a:t>
            </a:r>
            <a:r>
              <a:rPr lang="en-CH" sz="1400" dirty="0">
                <a:latin typeface="Helvetica Light" panose="020B04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941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C5FD2349-3F1E-B54E-A1FE-4C948012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421" y="1015659"/>
            <a:ext cx="5006613" cy="51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EDF880-BB22-0A40-9A18-5493EB38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21" y="53988"/>
            <a:ext cx="10945411" cy="814576"/>
          </a:xfrm>
        </p:spPr>
        <p:txBody>
          <a:bodyPr>
            <a:normAutofit/>
          </a:bodyPr>
          <a:lstStyle/>
          <a:p>
            <a:r>
              <a:rPr lang="en-CH" sz="3200" dirty="0"/>
              <a:t>Compound intensity shows the NE Pacific remains a hotspot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92F07B-D780-2F4A-9C93-1E272F63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6695456" y="3576095"/>
            <a:ext cx="4911376" cy="3227917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B8BC76-311B-5F48-87A0-80839C452E5F}"/>
              </a:ext>
            </a:extLst>
          </p:cNvPr>
          <p:cNvCxnSpPr>
            <a:cxnSpLocks/>
          </p:cNvCxnSpPr>
          <p:nvPr/>
        </p:nvCxnSpPr>
        <p:spPr>
          <a:xfrm>
            <a:off x="5668034" y="4983150"/>
            <a:ext cx="16757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263591-61A3-A647-BA67-A30216675DDE}"/>
                  </a:ext>
                </a:extLst>
              </p:cNvPr>
              <p:cNvSpPr txBox="1"/>
              <p:nvPr/>
            </p:nvSpPr>
            <p:spPr>
              <a:xfrm>
                <a:off x="7514029" y="2971567"/>
                <a:ext cx="3274230" cy="457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CEX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MH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OA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CH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263591-61A3-A647-BA67-A30216675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029" y="2971567"/>
                <a:ext cx="3274230" cy="457433"/>
              </a:xfrm>
              <a:prstGeom prst="rect">
                <a:avLst/>
              </a:prstGeom>
              <a:blipFill>
                <a:blip r:embed="rId5"/>
                <a:stretch>
                  <a:fillRect l="-1544" r="-386" b="-2894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489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972</Words>
  <Application>Microsoft Macintosh PowerPoint</Application>
  <PresentationFormat>Widescreen</PresentationFormat>
  <Paragraphs>165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 Light</vt:lpstr>
      <vt:lpstr>Helvetica Neue</vt:lpstr>
      <vt:lpstr>Helvetica Neue Light</vt:lpstr>
      <vt:lpstr>Helvetica Neue Medium</vt:lpstr>
      <vt:lpstr>Helvetica Neue Thin</vt:lpstr>
      <vt:lpstr>System Font Regular</vt:lpstr>
      <vt:lpstr>Office Theme</vt:lpstr>
      <vt:lpstr>Compounding Ocean Acidification Extremes and Marine Heatwaves from Satellites</vt:lpstr>
      <vt:lpstr>OceanSODA-ETHZ: Maps of ocean carbon based on satellite data</vt:lpstr>
      <vt:lpstr>The OceanSODA-ETHZ processing pipeline</vt:lpstr>
      <vt:lpstr>Results: pH time series  a more acidic ocean</vt:lpstr>
      <vt:lpstr>PowerPoint Presentation</vt:lpstr>
      <vt:lpstr>Compound extremes: the intersection of MHW + OAXs</vt:lpstr>
      <vt:lpstr>Compound events occur in the mid- and low-latitudes</vt:lpstr>
      <vt:lpstr>Most intense events: NE Pacific hotspot</vt:lpstr>
      <vt:lpstr>Compound intensity shows the NE Pacific remains a hotspot</vt:lpstr>
      <vt:lpstr>Knowledge Gaps                  Future outlook</vt:lpstr>
      <vt:lpstr>Development of GRaCER algorithm</vt:lpstr>
      <vt:lpstr>PowerPoint Presentation</vt:lpstr>
      <vt:lpstr>Surface ocean extremes defined with relative thresholds</vt:lpstr>
      <vt:lpstr>Baseline choices</vt:lpstr>
      <vt:lpstr>Implications of baseline type</vt:lpstr>
      <vt:lpstr>What drives compound events?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Ulla Vayrynen</dc:creator>
  <cp:lastModifiedBy>Gregor  Luke</cp:lastModifiedBy>
  <cp:revision>66</cp:revision>
  <dcterms:created xsi:type="dcterms:W3CDTF">2022-01-27T10:35:32Z</dcterms:created>
  <dcterms:modified xsi:type="dcterms:W3CDTF">2022-02-15T09:49:35Z</dcterms:modified>
</cp:coreProperties>
</file>